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351" r:id="rId2"/>
    <p:sldId id="536" r:id="rId3"/>
    <p:sldId id="489" r:id="rId4"/>
    <p:sldId id="484" r:id="rId5"/>
    <p:sldId id="537" r:id="rId6"/>
    <p:sldId id="488" r:id="rId7"/>
    <p:sldId id="490" r:id="rId8"/>
    <p:sldId id="492" r:id="rId9"/>
    <p:sldId id="496" r:id="rId10"/>
    <p:sldId id="495" r:id="rId11"/>
    <p:sldId id="530" r:id="rId12"/>
    <p:sldId id="527" r:id="rId13"/>
    <p:sldId id="499" r:id="rId14"/>
    <p:sldId id="500" r:id="rId15"/>
    <p:sldId id="501" r:id="rId16"/>
    <p:sldId id="502" r:id="rId17"/>
    <p:sldId id="503" r:id="rId18"/>
    <p:sldId id="504" r:id="rId19"/>
    <p:sldId id="491" r:id="rId20"/>
    <p:sldId id="494" r:id="rId21"/>
    <p:sldId id="493" r:id="rId22"/>
    <p:sldId id="506" r:id="rId23"/>
    <p:sldId id="525" r:id="rId24"/>
    <p:sldId id="528" r:id="rId25"/>
    <p:sldId id="529" r:id="rId26"/>
    <p:sldId id="508" r:id="rId27"/>
    <p:sldId id="509" r:id="rId28"/>
    <p:sldId id="511" r:id="rId29"/>
    <p:sldId id="510" r:id="rId30"/>
    <p:sldId id="512" r:id="rId31"/>
    <p:sldId id="513" r:id="rId32"/>
    <p:sldId id="514" r:id="rId33"/>
    <p:sldId id="532" r:id="rId34"/>
    <p:sldId id="533" r:id="rId35"/>
    <p:sldId id="534" r:id="rId36"/>
    <p:sldId id="535" r:id="rId37"/>
    <p:sldId id="517" r:id="rId38"/>
    <p:sldId id="520" r:id="rId39"/>
    <p:sldId id="521" r:id="rId40"/>
    <p:sldId id="531" r:id="rId41"/>
    <p:sldId id="518" r:id="rId42"/>
    <p:sldId id="523" r:id="rId43"/>
    <p:sldId id="497" r:id="rId44"/>
    <p:sldId id="524" r:id="rId45"/>
    <p:sldId id="436"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 tang" initials="jt" lastIdx="1" clrIdx="0">
    <p:extLst>
      <p:ext uri="{19B8F6BF-5375-455C-9EA6-DF929625EA0E}">
        <p15:presenceInfo xmlns:p15="http://schemas.microsoft.com/office/powerpoint/2012/main" userId="S-1-5-21-2294777299-304657312-1235955825-269609" providerId="AD"/>
      </p:ext>
    </p:extLst>
  </p:cmAuthor>
  <p:cmAuthor id="2" name="Tang Jian" initials="TJ" lastIdx="1" clrIdx="1">
    <p:extLst>
      <p:ext uri="{19B8F6BF-5375-455C-9EA6-DF929625EA0E}">
        <p15:presenceInfo xmlns:p15="http://schemas.microsoft.com/office/powerpoint/2012/main" userId="463d7adbcc7c420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88"/>
    <p:restoredTop sz="94184"/>
  </p:normalViewPr>
  <p:slideViewPr>
    <p:cSldViewPr snapToGrid="0">
      <p:cViewPr varScale="1">
        <p:scale>
          <a:sx n="208" d="100"/>
          <a:sy n="208" d="100"/>
        </p:scale>
        <p:origin x="1936" y="192"/>
      </p:cViewPr>
      <p:guideLst/>
    </p:cSldViewPr>
  </p:slideViewPr>
  <p:notesTextViewPr>
    <p:cViewPr>
      <p:scale>
        <a:sx n="1" d="1"/>
        <a:sy n="1" d="1"/>
      </p:scale>
      <p:origin x="0" y="0"/>
    </p:cViewPr>
  </p:notesTextViewPr>
  <p:sorterViewPr>
    <p:cViewPr>
      <p:scale>
        <a:sx n="100" d="100"/>
        <a:sy n="100" d="100"/>
      </p:scale>
      <p:origin x="0" y="-538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C4C8B7-AC26-4922-A012-A29B57C4ECFE}" type="datetimeFigureOut">
              <a:rPr lang="en-US" smtClean="0"/>
              <a:t>10/31/24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61ABBE-74E0-4DD6-974A-50B8C8A79D8D}" type="slidenum">
              <a:rPr lang="en-US" smtClean="0"/>
              <a:t>‹#›</a:t>
            </a:fld>
            <a:endParaRPr lang="en-US"/>
          </a:p>
        </p:txBody>
      </p:sp>
    </p:spTree>
    <p:extLst>
      <p:ext uri="{BB962C8B-B14F-4D97-AF65-F5344CB8AC3E}">
        <p14:creationId xmlns:p14="http://schemas.microsoft.com/office/powerpoint/2010/main" val="4139890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5CA887-7947-6549-8D76-493BB46BBC87}" type="slidenum">
              <a:rPr lang="en-US" smtClean="0"/>
              <a:t>1</a:t>
            </a:fld>
            <a:endParaRPr lang="en-US"/>
          </a:p>
        </p:txBody>
      </p:sp>
    </p:spTree>
    <p:extLst>
      <p:ext uri="{BB962C8B-B14F-4D97-AF65-F5344CB8AC3E}">
        <p14:creationId xmlns:p14="http://schemas.microsoft.com/office/powerpoint/2010/main" val="1672813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6A61ABBE-74E0-4DD6-974A-50B8C8A79D8D}" type="slidenum">
              <a:rPr lang="en-US" smtClean="0"/>
              <a:t>14</a:t>
            </a:fld>
            <a:endParaRPr lang="en-US"/>
          </a:p>
        </p:txBody>
      </p:sp>
    </p:spTree>
    <p:extLst>
      <p:ext uri="{BB962C8B-B14F-4D97-AF65-F5344CB8AC3E}">
        <p14:creationId xmlns:p14="http://schemas.microsoft.com/office/powerpoint/2010/main" val="3879478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648704A-95B2-4EC6-AB97-449348F56CA3}" type="datetimeFigureOut">
              <a:rPr lang="en-US" smtClean="0"/>
              <a:t>10/31/24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7812649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550655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326862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00000"/>
                </a:solidFill>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396307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48704A-95B2-4EC6-AB97-449348F56CA3}" type="datetimeFigureOut">
              <a:rPr lang="en-US" smtClean="0"/>
              <a:t>10/31/24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30272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648704A-95B2-4EC6-AB97-449348F56CA3}" type="datetimeFigureOut">
              <a:rPr lang="en-US" smtClean="0"/>
              <a:t>10/31/24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84401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48704A-95B2-4EC6-AB97-449348F56CA3}" type="datetimeFigureOut">
              <a:rPr lang="en-US" smtClean="0"/>
              <a:t>10/31/24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056129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648704A-95B2-4EC6-AB97-449348F56CA3}" type="datetimeFigureOut">
              <a:rPr lang="en-US" smtClean="0"/>
              <a:t>10/31/24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646674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48704A-95B2-4EC6-AB97-449348F56CA3}" type="datetimeFigureOut">
              <a:rPr lang="en-US" smtClean="0"/>
              <a:t>10/31/24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663416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48704A-95B2-4EC6-AB97-449348F56CA3}" type="datetimeFigureOut">
              <a:rPr lang="en-US" smtClean="0"/>
              <a:t>10/31/24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3263692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48704A-95B2-4EC6-AB97-449348F56CA3}" type="datetimeFigureOut">
              <a:rPr lang="en-US" smtClean="0"/>
              <a:t>10/31/24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684437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48704A-95B2-4EC6-AB97-449348F56CA3}" type="datetimeFigureOut">
              <a:rPr lang="en-US" smtClean="0"/>
              <a:t>10/31/24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17746A-4F4E-4097-8693-322D552D3AEE}" type="slidenum">
              <a:rPr lang="en-US" smtClean="0"/>
              <a:t>‹#›</a:t>
            </a:fld>
            <a:endParaRPr lang="en-US"/>
          </a:p>
        </p:txBody>
      </p:sp>
    </p:spTree>
    <p:extLst>
      <p:ext uri="{BB962C8B-B14F-4D97-AF65-F5344CB8AC3E}">
        <p14:creationId xmlns:p14="http://schemas.microsoft.com/office/powerpoint/2010/main" val="2031276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jian.tang@hec.c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tiff"/><Relationship Id="rId4" Type="http://schemas.openxmlformats.org/officeDocument/2006/relationships/image" Target="../media/image1.tiff"/></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hyperlink" Target="https://github.com/amitsangani/Llama/blob/main/Llama_3_Prompt_Engineering.ipynb"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9D9AC-0A48-5C41-84B3-605D2ED017A0}"/>
              </a:ext>
            </a:extLst>
          </p:cNvPr>
          <p:cNvSpPr>
            <a:spLocks noGrp="1"/>
          </p:cNvSpPr>
          <p:nvPr>
            <p:ph type="ctrTitle"/>
          </p:nvPr>
        </p:nvSpPr>
        <p:spPr>
          <a:xfrm>
            <a:off x="457153" y="1242856"/>
            <a:ext cx="11039911" cy="1270102"/>
          </a:xfrm>
        </p:spPr>
        <p:txBody>
          <a:bodyPr>
            <a:normAutofit/>
          </a:bodyPr>
          <a:lstStyle/>
          <a:p>
            <a:r>
              <a:rPr lang="en-US" altLang="zh-CN" b="1" dirty="0">
                <a:solidFill>
                  <a:srgbClr val="C00000"/>
                </a:solidFill>
                <a:latin typeface="Times New Roman" panose="02020603050405020304" pitchFamily="18" charset="0"/>
                <a:cs typeface="Times New Roman" panose="02020603050405020304" pitchFamily="18" charset="0"/>
              </a:rPr>
              <a:t>Large</a:t>
            </a:r>
            <a:r>
              <a:rPr lang="zh-CN" altLang="en-US" b="1" dirty="0">
                <a:solidFill>
                  <a:srgbClr val="C00000"/>
                </a:solidFill>
                <a:latin typeface="Times New Roman" panose="02020603050405020304" pitchFamily="18" charset="0"/>
                <a:cs typeface="Times New Roman" panose="02020603050405020304" pitchFamily="18" charset="0"/>
              </a:rPr>
              <a:t> </a:t>
            </a:r>
            <a:r>
              <a:rPr lang="en-US" altLang="zh-CN" b="1" dirty="0">
                <a:solidFill>
                  <a:srgbClr val="C00000"/>
                </a:solidFill>
                <a:latin typeface="Times New Roman" panose="02020603050405020304" pitchFamily="18" charset="0"/>
                <a:cs typeface="Times New Roman" panose="02020603050405020304" pitchFamily="18" charset="0"/>
              </a:rPr>
              <a:t>Language</a:t>
            </a:r>
            <a:r>
              <a:rPr lang="zh-CN" altLang="en-US" b="1" dirty="0">
                <a:solidFill>
                  <a:srgbClr val="C00000"/>
                </a:solidFill>
                <a:latin typeface="Times New Roman" panose="02020603050405020304" pitchFamily="18" charset="0"/>
                <a:cs typeface="Times New Roman" panose="02020603050405020304" pitchFamily="18" charset="0"/>
              </a:rPr>
              <a:t> </a:t>
            </a:r>
            <a:r>
              <a:rPr lang="en-US" altLang="zh-CN" b="1" dirty="0">
                <a:solidFill>
                  <a:srgbClr val="C00000"/>
                </a:solidFill>
                <a:latin typeface="Times New Roman" panose="02020603050405020304" pitchFamily="18" charset="0"/>
                <a:cs typeface="Times New Roman" panose="02020603050405020304" pitchFamily="18" charset="0"/>
              </a:rPr>
              <a:t>Models</a:t>
            </a:r>
            <a:endParaRPr lang="en-US" b="1" dirty="0">
              <a:solidFill>
                <a:srgbClr val="C0000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317F857-EA1C-A54A-AEA4-25926C5432DA}"/>
              </a:ext>
            </a:extLst>
          </p:cNvPr>
          <p:cNvSpPr>
            <a:spLocks noGrp="1"/>
          </p:cNvSpPr>
          <p:nvPr>
            <p:ph type="subTitle" idx="1"/>
          </p:nvPr>
        </p:nvSpPr>
        <p:spPr>
          <a:xfrm>
            <a:off x="1469424" y="2626091"/>
            <a:ext cx="9144000" cy="1655762"/>
          </a:xfrm>
        </p:spPr>
        <p:txBody>
          <a:bodyPr>
            <a:normAutofit lnSpcReduction="10000"/>
          </a:bodyPr>
          <a:lstStyle/>
          <a:p>
            <a:r>
              <a:rPr lang="en-US" altLang="zh-Hans" b="1" dirty="0">
                <a:latin typeface="Times New Roman" panose="02020603050405020304" pitchFamily="18" charset="0"/>
                <a:cs typeface="Times New Roman" panose="02020603050405020304" pitchFamily="18" charset="0"/>
              </a:rPr>
              <a:t>Jian Tang </a:t>
            </a:r>
          </a:p>
          <a:p>
            <a:r>
              <a:rPr lang="en-US" altLang="zh-Hans" dirty="0">
                <a:latin typeface="Times New Roman" panose="02020603050405020304" pitchFamily="18" charset="0"/>
                <a:cs typeface="Times New Roman" panose="02020603050405020304" pitchFamily="18" charset="0"/>
              </a:rPr>
              <a:t>HEC Montreal</a:t>
            </a:r>
          </a:p>
          <a:p>
            <a:r>
              <a:rPr lang="en-US" altLang="zh-Hans" dirty="0">
                <a:latin typeface="Times New Roman" panose="02020603050405020304" pitchFamily="18" charset="0"/>
                <a:cs typeface="Times New Roman" panose="02020603050405020304" pitchFamily="18" charset="0"/>
              </a:rPr>
              <a:t>Mila-Quebec AI Institute</a:t>
            </a:r>
          </a:p>
          <a:p>
            <a:r>
              <a:rPr lang="en-US" altLang="zh-Hans" dirty="0">
                <a:latin typeface="Times New Roman" panose="02020603050405020304" pitchFamily="18" charset="0"/>
                <a:cs typeface="Times New Roman" panose="02020603050405020304" pitchFamily="18" charset="0"/>
              </a:rPr>
              <a:t>Email: </a:t>
            </a:r>
            <a:r>
              <a:rPr lang="en-US" altLang="zh-Hans" dirty="0">
                <a:latin typeface="Times New Roman" panose="02020603050405020304" pitchFamily="18" charset="0"/>
                <a:cs typeface="Times New Roman" panose="02020603050405020304" pitchFamily="18" charset="0"/>
                <a:hlinkClick r:id="rId3"/>
              </a:rPr>
              <a:t>jian.tang@hec.ca</a:t>
            </a:r>
            <a:endParaRPr lang="en-US" altLang="zh-Han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59B210F-6542-8D41-A398-93783A5C51E4}"/>
              </a:ext>
            </a:extLst>
          </p:cNvPr>
          <p:cNvPicPr>
            <a:picLocks noChangeAspect="1"/>
          </p:cNvPicPr>
          <p:nvPr/>
        </p:nvPicPr>
        <p:blipFill rotWithShape="1">
          <a:blip r:embed="rId4"/>
          <a:srcRect t="35666"/>
          <a:stretch/>
        </p:blipFill>
        <p:spPr>
          <a:xfrm>
            <a:off x="3016940" y="4480748"/>
            <a:ext cx="1855659" cy="1193807"/>
          </a:xfrm>
          <a:prstGeom prst="rect">
            <a:avLst/>
          </a:prstGeom>
        </p:spPr>
      </p:pic>
      <p:pic>
        <p:nvPicPr>
          <p:cNvPr id="6" name="Picture 5">
            <a:extLst>
              <a:ext uri="{FF2B5EF4-FFF2-40B4-BE49-F238E27FC236}">
                <a16:creationId xmlns:a16="http://schemas.microsoft.com/office/drawing/2014/main" id="{DA470A74-47AA-064D-9980-4EB15AE5040E}"/>
              </a:ext>
            </a:extLst>
          </p:cNvPr>
          <p:cNvPicPr>
            <a:picLocks noChangeAspect="1"/>
          </p:cNvPicPr>
          <p:nvPr/>
        </p:nvPicPr>
        <p:blipFill>
          <a:blip r:embed="rId5"/>
          <a:stretch>
            <a:fillRect/>
          </a:stretch>
        </p:blipFill>
        <p:spPr>
          <a:xfrm>
            <a:off x="6401453" y="4208366"/>
            <a:ext cx="3421336" cy="1717107"/>
          </a:xfrm>
          <a:prstGeom prst="rect">
            <a:avLst/>
          </a:prstGeom>
        </p:spPr>
      </p:pic>
      <p:sp>
        <p:nvSpPr>
          <p:cNvPr id="5" name="TextBox 4">
            <a:extLst>
              <a:ext uri="{FF2B5EF4-FFF2-40B4-BE49-F238E27FC236}">
                <a16:creationId xmlns:a16="http://schemas.microsoft.com/office/drawing/2014/main" id="{71546ABE-F71D-982E-BF74-5BC3570C0392}"/>
              </a:ext>
            </a:extLst>
          </p:cNvPr>
          <p:cNvSpPr txBox="1"/>
          <p:nvPr/>
        </p:nvSpPr>
        <p:spPr>
          <a:xfrm>
            <a:off x="2826871" y="6137835"/>
            <a:ext cx="7844520" cy="369332"/>
          </a:xfrm>
          <a:prstGeom prst="rect">
            <a:avLst/>
          </a:prstGeom>
          <a:noFill/>
        </p:spPr>
        <p:txBody>
          <a:bodyPr wrap="none" rtlCol="0">
            <a:spAutoFit/>
          </a:bodyPr>
          <a:lstStyle/>
          <a:p>
            <a:r>
              <a:rPr lang="en-CN" dirty="0"/>
              <a:t>Some</a:t>
            </a:r>
            <a:r>
              <a:rPr lang="zh-CN" altLang="en-US" dirty="0"/>
              <a:t> </a:t>
            </a:r>
            <a:r>
              <a:rPr lang="en-US" altLang="zh-CN" dirty="0"/>
              <a:t>of</a:t>
            </a:r>
            <a:r>
              <a:rPr lang="zh-CN" altLang="en-US" dirty="0"/>
              <a:t> </a:t>
            </a:r>
            <a:r>
              <a:rPr lang="en-US" altLang="zh-CN" dirty="0"/>
              <a:t>the</a:t>
            </a:r>
            <a:r>
              <a:rPr lang="zh-CN" altLang="en-US" dirty="0"/>
              <a:t> </a:t>
            </a:r>
            <a:r>
              <a:rPr lang="en-US" altLang="zh-CN" dirty="0"/>
              <a:t>slides</a:t>
            </a:r>
            <a:r>
              <a:rPr lang="zh-CN" altLang="en-US" dirty="0"/>
              <a:t> </a:t>
            </a:r>
            <a:r>
              <a:rPr lang="en-US" altLang="zh-CN" dirty="0"/>
              <a:t>are</a:t>
            </a:r>
            <a:r>
              <a:rPr lang="zh-CN" altLang="en-US" dirty="0"/>
              <a:t> </a:t>
            </a:r>
            <a:r>
              <a:rPr lang="en-US" altLang="zh-CN" dirty="0"/>
              <a:t>borrowed</a:t>
            </a:r>
            <a:r>
              <a:rPr lang="zh-CN" altLang="en-US" dirty="0"/>
              <a:t> </a:t>
            </a:r>
            <a:r>
              <a:rPr lang="en-US" altLang="zh-CN" dirty="0"/>
              <a:t>from:</a:t>
            </a:r>
            <a:r>
              <a:rPr lang="zh-CN" altLang="en-US" dirty="0"/>
              <a:t> </a:t>
            </a:r>
            <a:r>
              <a:rPr lang="en-US" altLang="zh-CN" dirty="0"/>
              <a:t>https://</a:t>
            </a:r>
            <a:r>
              <a:rPr lang="en-US" altLang="zh-CN" dirty="0" err="1"/>
              <a:t>phontron.com</a:t>
            </a:r>
            <a:r>
              <a:rPr lang="en-US" altLang="zh-CN" dirty="0"/>
              <a:t>/class/anlp-fall2024/</a:t>
            </a:r>
            <a:endParaRPr lang="en-CN" dirty="0"/>
          </a:p>
        </p:txBody>
      </p:sp>
    </p:spTree>
    <p:extLst>
      <p:ext uri="{BB962C8B-B14F-4D97-AF65-F5344CB8AC3E}">
        <p14:creationId xmlns:p14="http://schemas.microsoft.com/office/powerpoint/2010/main" val="4246571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1C50F-1CB3-514E-12C9-7FA82CA9086B}"/>
              </a:ext>
            </a:extLst>
          </p:cNvPr>
          <p:cNvSpPr>
            <a:spLocks noGrp="1"/>
          </p:cNvSpPr>
          <p:nvPr>
            <p:ph type="title"/>
          </p:nvPr>
        </p:nvSpPr>
        <p:spPr/>
        <p:txBody>
          <a:bodyPr/>
          <a:lstStyle/>
          <a:p>
            <a:r>
              <a:rPr lang="en-CN" dirty="0"/>
              <a:t>Instru</a:t>
            </a:r>
            <a:r>
              <a:rPr lang="en-US" altLang="zh-CN" dirty="0" err="1"/>
              <a:t>ction</a:t>
            </a:r>
            <a:r>
              <a:rPr lang="zh-CN" altLang="en-US" dirty="0"/>
              <a:t> </a:t>
            </a:r>
            <a:r>
              <a:rPr lang="en-US" altLang="zh-CN" dirty="0"/>
              <a:t>Tuning</a:t>
            </a:r>
            <a:endParaRPr lang="en-CN" dirty="0"/>
          </a:p>
        </p:txBody>
      </p:sp>
      <p:sp>
        <p:nvSpPr>
          <p:cNvPr id="3" name="Content Placeholder 2">
            <a:extLst>
              <a:ext uri="{FF2B5EF4-FFF2-40B4-BE49-F238E27FC236}">
                <a16:creationId xmlns:a16="http://schemas.microsoft.com/office/drawing/2014/main" id="{5371C684-1AAC-7EB9-A253-B262678871CC}"/>
              </a:ext>
            </a:extLst>
          </p:cNvPr>
          <p:cNvSpPr>
            <a:spLocks noGrp="1"/>
          </p:cNvSpPr>
          <p:nvPr>
            <p:ph idx="1"/>
          </p:nvPr>
        </p:nvSpPr>
        <p:spPr/>
        <p:txBody>
          <a:bodyPr/>
          <a:lstStyle/>
          <a:p>
            <a:r>
              <a:rPr lang="en-US" altLang="zh-CN" dirty="0" err="1"/>
              <a:t>Ajustement</a:t>
            </a:r>
            <a:r>
              <a:rPr lang="en-US" altLang="zh-CN" dirty="0"/>
              <a:t> fin des LLMs avec de </a:t>
            </a:r>
            <a:r>
              <a:rPr lang="en-US" altLang="zh-CN" dirty="0" err="1"/>
              <a:t>nombreuses</a:t>
            </a:r>
            <a:r>
              <a:rPr lang="en-US" altLang="zh-CN" dirty="0"/>
              <a:t> </a:t>
            </a:r>
            <a:r>
              <a:rPr lang="en-US" altLang="zh-CN" dirty="0" err="1"/>
              <a:t>tâches</a:t>
            </a:r>
            <a:r>
              <a:rPr lang="en-US" altLang="zh-CN" dirty="0"/>
              <a:t> </a:t>
            </a:r>
            <a:r>
              <a:rPr lang="en-US" altLang="zh-CN" dirty="0" err="1"/>
              <a:t>différentes</a:t>
            </a:r>
            <a:r>
              <a:rPr lang="en-US" altLang="zh-CN" dirty="0"/>
              <a:t>, avec des instructions </a:t>
            </a:r>
            <a:r>
              <a:rPr lang="en-US" altLang="zh-CN" dirty="0" err="1"/>
              <a:t>spécifiant</a:t>
            </a:r>
            <a:r>
              <a:rPr lang="en-US" altLang="zh-CN" dirty="0"/>
              <a:t> </a:t>
            </a:r>
            <a:r>
              <a:rPr lang="en-US" altLang="zh-CN" dirty="0" err="1"/>
              <a:t>chaque</a:t>
            </a:r>
            <a:r>
              <a:rPr lang="en-US" altLang="zh-CN" dirty="0"/>
              <a:t> </a:t>
            </a:r>
            <a:r>
              <a:rPr lang="en-US" altLang="zh-CN" dirty="0" err="1"/>
              <a:t>tâche</a:t>
            </a:r>
            <a:endParaRPr lang="en-US" altLang="zh-CN" dirty="0"/>
          </a:p>
          <a:p>
            <a:pPr lvl="1"/>
            <a:r>
              <a:rPr lang="en-US" altLang="zh-CN" dirty="0"/>
              <a:t>Les </a:t>
            </a:r>
            <a:r>
              <a:rPr lang="en-US" altLang="zh-CN" dirty="0" err="1"/>
              <a:t>paramètres</a:t>
            </a:r>
            <a:r>
              <a:rPr lang="en-US" altLang="zh-CN" dirty="0"/>
              <a:t> des LLMs </a:t>
            </a:r>
            <a:r>
              <a:rPr lang="en-US" altLang="zh-CN" dirty="0" err="1"/>
              <a:t>seront</a:t>
            </a:r>
            <a:r>
              <a:rPr lang="en-US" altLang="zh-CN" dirty="0"/>
              <a:t> mis à jour</a:t>
            </a:r>
          </a:p>
        </p:txBody>
      </p:sp>
      <p:pic>
        <p:nvPicPr>
          <p:cNvPr id="4" name="Picture 2" descr="An illustration of three representative methods of prompting LLMs: In-context learning (top) which requires no parameter update of LLMs, Prompt tuning (middle) which adds new prompt tokens to LLMs and optimizes the prompt along with minimal parameter updates at the input layer of LLMs, and Instruction tuning (bottom) which fine-tunes LLMs over multiple tasks-specific prompts, also known as instructions.">
            <a:extLst>
              <a:ext uri="{FF2B5EF4-FFF2-40B4-BE49-F238E27FC236}">
                <a16:creationId xmlns:a16="http://schemas.microsoft.com/office/drawing/2014/main" id="{7449C398-D7DC-33ED-2048-3D971891F35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8082" r="10173"/>
          <a:stretch/>
        </p:blipFill>
        <p:spPr bwMode="auto">
          <a:xfrm>
            <a:off x="440764" y="3322918"/>
            <a:ext cx="9696824" cy="119174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An illustration of three representative methods of prompting LLMs: In-context learning (top) which requires no parameter update of LLMs, Prompt tuning (middle) which adds new prompt tokens to LLMs and optimizes the prompt along with minimal parameter updates at the input layer of LLMs, and Instruction tuning (bottom) which fine-tunes LLMs over multiple tasks-specific prompts, also known as instructions.">
            <a:extLst>
              <a:ext uri="{FF2B5EF4-FFF2-40B4-BE49-F238E27FC236}">
                <a16:creationId xmlns:a16="http://schemas.microsoft.com/office/drawing/2014/main" id="{8CE08909-5379-955C-AA11-B9871BAD644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9965" t="41618" b="35416"/>
          <a:stretch/>
        </p:blipFill>
        <p:spPr bwMode="auto">
          <a:xfrm>
            <a:off x="10602258" y="3490049"/>
            <a:ext cx="1083236" cy="857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3717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5565F-3B7A-16AD-8577-7D9CD0BE25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727BE7-EA0E-817B-2B87-A4A58350004E}"/>
              </a:ext>
            </a:extLst>
          </p:cNvPr>
          <p:cNvSpPr>
            <a:spLocks noGrp="1"/>
          </p:cNvSpPr>
          <p:nvPr>
            <p:ph type="title"/>
          </p:nvPr>
        </p:nvSpPr>
        <p:spPr/>
        <p:txBody>
          <a:bodyPr/>
          <a:lstStyle/>
          <a:p>
            <a:r>
              <a:rPr lang="en-US" b="1" dirty="0"/>
              <a:t>Aperçu</a:t>
            </a:r>
            <a:endParaRPr lang="en-CN" dirty="0"/>
          </a:p>
        </p:txBody>
      </p:sp>
      <p:sp>
        <p:nvSpPr>
          <p:cNvPr id="3" name="Content Placeholder 2">
            <a:extLst>
              <a:ext uri="{FF2B5EF4-FFF2-40B4-BE49-F238E27FC236}">
                <a16:creationId xmlns:a16="http://schemas.microsoft.com/office/drawing/2014/main" id="{BB5C5E04-FEF1-A6A8-BD53-B0B4B42FE2DA}"/>
              </a:ext>
            </a:extLst>
          </p:cNvPr>
          <p:cNvSpPr>
            <a:spLocks noGrp="1"/>
          </p:cNvSpPr>
          <p:nvPr>
            <p:ph idx="1"/>
          </p:nvPr>
        </p:nvSpPr>
        <p:spPr/>
        <p:txBody>
          <a:bodyPr/>
          <a:lstStyle/>
          <a:p>
            <a:r>
              <a:rPr lang="en-US" altLang="zh-CN" dirty="0"/>
              <a:t>Fine-tuning</a:t>
            </a:r>
            <a:r>
              <a:rPr lang="zh-CN" altLang="en-US" dirty="0"/>
              <a:t> </a:t>
            </a:r>
            <a:endParaRPr lang="en-US" altLang="zh-CN" dirty="0"/>
          </a:p>
          <a:p>
            <a:endParaRPr lang="en-US" dirty="0"/>
          </a:p>
          <a:p>
            <a:r>
              <a:rPr lang="en-US" altLang="zh-CN" dirty="0">
                <a:solidFill>
                  <a:srgbClr val="C00000"/>
                </a:solidFill>
              </a:rPr>
              <a:t>Instruction</a:t>
            </a:r>
            <a:r>
              <a:rPr lang="zh-CN" altLang="en-US" dirty="0">
                <a:solidFill>
                  <a:srgbClr val="C00000"/>
                </a:solidFill>
              </a:rPr>
              <a:t> </a:t>
            </a:r>
            <a:r>
              <a:rPr lang="en-US" altLang="zh-CN" dirty="0">
                <a:solidFill>
                  <a:srgbClr val="C00000"/>
                </a:solidFill>
              </a:rPr>
              <a:t>Tuning</a:t>
            </a:r>
          </a:p>
          <a:p>
            <a:endParaRPr lang="en-US" altLang="zh-CN" dirty="0"/>
          </a:p>
          <a:p>
            <a:r>
              <a:rPr lang="en-US" altLang="zh-CN" dirty="0"/>
              <a:t>Prompting</a:t>
            </a:r>
          </a:p>
          <a:p>
            <a:pPr marL="0" indent="0">
              <a:buNone/>
            </a:pPr>
            <a:endParaRPr lang="en-CN" dirty="0"/>
          </a:p>
        </p:txBody>
      </p:sp>
    </p:spTree>
    <p:extLst>
      <p:ext uri="{BB962C8B-B14F-4D97-AF65-F5344CB8AC3E}">
        <p14:creationId xmlns:p14="http://schemas.microsoft.com/office/powerpoint/2010/main" val="1860287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F2837-D1C7-DFCC-5ED8-5376DB7B968E}"/>
              </a:ext>
            </a:extLst>
          </p:cNvPr>
          <p:cNvSpPr>
            <a:spLocks noGrp="1"/>
          </p:cNvSpPr>
          <p:nvPr>
            <p:ph type="title"/>
          </p:nvPr>
        </p:nvSpPr>
        <p:spPr>
          <a:xfrm>
            <a:off x="1836270" y="2325407"/>
            <a:ext cx="10515600" cy="1325563"/>
          </a:xfrm>
        </p:spPr>
        <p:txBody>
          <a:bodyPr/>
          <a:lstStyle/>
          <a:p>
            <a:r>
              <a:rPr lang="en-US" b="1" dirty="0" err="1"/>
              <a:t>Différentes</a:t>
            </a:r>
            <a:r>
              <a:rPr lang="en-US" b="1" dirty="0"/>
              <a:t> </a:t>
            </a:r>
            <a:r>
              <a:rPr lang="en-US" b="1" dirty="0" err="1"/>
              <a:t>tâches</a:t>
            </a:r>
            <a:r>
              <a:rPr lang="en-US" b="1" dirty="0"/>
              <a:t> de la NLP</a:t>
            </a:r>
            <a:endParaRPr lang="en-US" dirty="0"/>
          </a:p>
        </p:txBody>
      </p:sp>
    </p:spTree>
    <p:extLst>
      <p:ext uri="{BB962C8B-B14F-4D97-AF65-F5344CB8AC3E}">
        <p14:creationId xmlns:p14="http://schemas.microsoft.com/office/powerpoint/2010/main" val="1267347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C9D80-E26E-4588-EF32-55CF9DD2FE46}"/>
              </a:ext>
            </a:extLst>
          </p:cNvPr>
          <p:cNvSpPr>
            <a:spLocks noGrp="1"/>
          </p:cNvSpPr>
          <p:nvPr>
            <p:ph type="title"/>
          </p:nvPr>
        </p:nvSpPr>
        <p:spPr/>
        <p:txBody>
          <a:bodyPr/>
          <a:lstStyle/>
          <a:p>
            <a:r>
              <a:rPr lang="en-US" b="1" dirty="0" err="1"/>
              <a:t>Questionnement</a:t>
            </a:r>
            <a:r>
              <a:rPr lang="en-US" b="1" dirty="0"/>
              <a:t> sans </a:t>
            </a:r>
            <a:r>
              <a:rPr lang="en-US" b="1" dirty="0" err="1"/>
              <a:t>contexte</a:t>
            </a:r>
            <a:endParaRPr lang="en-US" dirty="0"/>
          </a:p>
        </p:txBody>
      </p:sp>
      <p:pic>
        <p:nvPicPr>
          <p:cNvPr id="4" name="Picture 3">
            <a:extLst>
              <a:ext uri="{FF2B5EF4-FFF2-40B4-BE49-F238E27FC236}">
                <a16:creationId xmlns:a16="http://schemas.microsoft.com/office/drawing/2014/main" id="{4DE395CB-D4A8-02D0-34A5-46AB0DCAF13E}"/>
              </a:ext>
            </a:extLst>
          </p:cNvPr>
          <p:cNvPicPr>
            <a:picLocks noChangeAspect="1"/>
          </p:cNvPicPr>
          <p:nvPr/>
        </p:nvPicPr>
        <p:blipFill>
          <a:blip r:embed="rId2"/>
          <a:srcRect t="41422"/>
          <a:stretch/>
        </p:blipFill>
        <p:spPr>
          <a:xfrm>
            <a:off x="924858" y="3316941"/>
            <a:ext cx="9067927" cy="2378636"/>
          </a:xfrm>
          <a:prstGeom prst="rect">
            <a:avLst/>
          </a:prstGeom>
        </p:spPr>
      </p:pic>
      <p:sp>
        <p:nvSpPr>
          <p:cNvPr id="6" name="TextBox 5">
            <a:extLst>
              <a:ext uri="{FF2B5EF4-FFF2-40B4-BE49-F238E27FC236}">
                <a16:creationId xmlns:a16="http://schemas.microsoft.com/office/drawing/2014/main" id="{2B0A8E62-0489-1F4A-FAF6-D6771F920BAC}"/>
              </a:ext>
            </a:extLst>
          </p:cNvPr>
          <p:cNvSpPr txBox="1"/>
          <p:nvPr/>
        </p:nvSpPr>
        <p:spPr>
          <a:xfrm>
            <a:off x="838200" y="1732803"/>
            <a:ext cx="10419293" cy="1200329"/>
          </a:xfrm>
          <a:prstGeom prst="rect">
            <a:avLst/>
          </a:prstGeom>
          <a:noFill/>
        </p:spPr>
        <p:txBody>
          <a:bodyPr wrap="square">
            <a:spAutoFit/>
          </a:bodyPr>
          <a:lstStyle/>
          <a:p>
            <a:pPr marL="285750" indent="-285750">
              <a:buFont typeface="Arial" panose="020B0604020202020204" pitchFamily="34" charset="0"/>
              <a:buChar char="•"/>
            </a:pPr>
            <a:r>
              <a:rPr lang="en-US" sz="2400" dirty="0"/>
              <a:t>Aussi </a:t>
            </a:r>
            <a:r>
              <a:rPr lang="en-US" sz="2400" dirty="0" err="1"/>
              <a:t>appelé</a:t>
            </a:r>
            <a:r>
              <a:rPr lang="en-US" sz="2400" dirty="0"/>
              <a:t> “QA à livre </a:t>
            </a:r>
            <a:r>
              <a:rPr lang="en-US" sz="2400" dirty="0" err="1"/>
              <a:t>ouvert</a:t>
            </a:r>
            <a:r>
              <a:rPr lang="en-US" sz="2400" dirty="0"/>
              <a:t>”</a:t>
            </a:r>
          </a:p>
          <a:p>
            <a:pPr marL="285750" indent="-285750">
              <a:buFont typeface="Arial" panose="020B0604020202020204" pitchFamily="34" charset="0"/>
              <a:buChar char="•"/>
            </a:pPr>
            <a:r>
              <a:rPr lang="en-US" sz="2400" dirty="0" err="1"/>
              <a:t>Répondre</a:t>
            </a:r>
            <a:r>
              <a:rPr lang="en-US" sz="2400" dirty="0"/>
              <a:t> à </a:t>
            </a:r>
            <a:r>
              <a:rPr lang="en-US" sz="2400" dirty="0" err="1"/>
              <a:t>une</a:t>
            </a:r>
            <a:r>
              <a:rPr lang="en-US" sz="2400" dirty="0"/>
              <a:t> question sans </a:t>
            </a:r>
            <a:r>
              <a:rPr lang="en-US" sz="2400" dirty="0" err="1"/>
              <a:t>aucun</a:t>
            </a:r>
            <a:r>
              <a:rPr lang="en-US" sz="2400" dirty="0"/>
              <a:t> </a:t>
            </a:r>
            <a:r>
              <a:rPr lang="en-US" sz="2400" dirty="0" err="1"/>
              <a:t>ancrage</a:t>
            </a:r>
            <a:r>
              <a:rPr lang="en-US" sz="2400" dirty="0"/>
              <a:t> </a:t>
            </a:r>
            <a:r>
              <a:rPr lang="en-US" sz="2400" dirty="0" err="1"/>
              <a:t>spécifique</a:t>
            </a:r>
            <a:r>
              <a:rPr lang="en-US" sz="2400" dirty="0"/>
              <a:t> dans des documents</a:t>
            </a:r>
          </a:p>
          <a:p>
            <a:pPr marL="285750" indent="-285750">
              <a:buFont typeface="Arial" panose="020B0604020202020204" pitchFamily="34" charset="0"/>
              <a:buChar char="•"/>
            </a:pPr>
            <a:r>
              <a:rPr lang="en-US" sz="2400" dirty="0" err="1"/>
              <a:t>Exemple</a:t>
            </a:r>
            <a:r>
              <a:rPr lang="en-US" sz="2400" dirty="0"/>
              <a:t> de jeu de données : MMLU (</a:t>
            </a:r>
            <a:r>
              <a:rPr lang="en-US" sz="2400" dirty="0" err="1"/>
              <a:t>Hendrycks</a:t>
            </a:r>
            <a:r>
              <a:rPr lang="en-US" sz="2400" dirty="0"/>
              <a:t> et al. 2020)</a:t>
            </a:r>
            <a:endParaRPr lang="en-CN" sz="2400" dirty="0"/>
          </a:p>
        </p:txBody>
      </p:sp>
    </p:spTree>
    <p:extLst>
      <p:ext uri="{BB962C8B-B14F-4D97-AF65-F5344CB8AC3E}">
        <p14:creationId xmlns:p14="http://schemas.microsoft.com/office/powerpoint/2010/main" val="3562405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A0553-4FBC-C833-89EA-01E47D618EC1}"/>
              </a:ext>
            </a:extLst>
          </p:cNvPr>
          <p:cNvSpPr>
            <a:spLocks noGrp="1"/>
          </p:cNvSpPr>
          <p:nvPr>
            <p:ph type="title"/>
          </p:nvPr>
        </p:nvSpPr>
        <p:spPr/>
        <p:txBody>
          <a:bodyPr/>
          <a:lstStyle/>
          <a:p>
            <a:r>
              <a:rPr lang="en-US" b="1" dirty="0" err="1"/>
              <a:t>Questionnement</a:t>
            </a:r>
            <a:r>
              <a:rPr lang="en-US" b="1" dirty="0"/>
              <a:t> </a:t>
            </a:r>
            <a:r>
              <a:rPr lang="en-US" b="1" dirty="0" err="1"/>
              <a:t>contextuel</a:t>
            </a:r>
            <a:endParaRPr lang="en-US" dirty="0"/>
          </a:p>
        </p:txBody>
      </p:sp>
      <p:pic>
        <p:nvPicPr>
          <p:cNvPr id="4" name="Picture 3">
            <a:extLst>
              <a:ext uri="{FF2B5EF4-FFF2-40B4-BE49-F238E27FC236}">
                <a16:creationId xmlns:a16="http://schemas.microsoft.com/office/drawing/2014/main" id="{7CCDE56D-4BA6-31CA-AF23-B8A6FE7EEA69}"/>
              </a:ext>
            </a:extLst>
          </p:cNvPr>
          <p:cNvPicPr>
            <a:picLocks noChangeAspect="1"/>
          </p:cNvPicPr>
          <p:nvPr/>
        </p:nvPicPr>
        <p:blipFill>
          <a:blip r:embed="rId3"/>
          <a:srcRect t="38804"/>
          <a:stretch/>
        </p:blipFill>
        <p:spPr>
          <a:xfrm>
            <a:off x="1205752" y="3191435"/>
            <a:ext cx="7772400" cy="2866623"/>
          </a:xfrm>
          <a:prstGeom prst="rect">
            <a:avLst/>
          </a:prstGeom>
        </p:spPr>
      </p:pic>
      <p:sp>
        <p:nvSpPr>
          <p:cNvPr id="6" name="TextBox 5">
            <a:extLst>
              <a:ext uri="{FF2B5EF4-FFF2-40B4-BE49-F238E27FC236}">
                <a16:creationId xmlns:a16="http://schemas.microsoft.com/office/drawing/2014/main" id="{DF2ECE46-A3F8-3980-E0D3-9496C78D6E10}"/>
              </a:ext>
            </a:extLst>
          </p:cNvPr>
          <p:cNvSpPr txBox="1"/>
          <p:nvPr/>
        </p:nvSpPr>
        <p:spPr>
          <a:xfrm>
            <a:off x="663387" y="1490008"/>
            <a:ext cx="10835342" cy="1569660"/>
          </a:xfrm>
          <a:prstGeom prst="rect">
            <a:avLst/>
          </a:prstGeom>
          <a:noFill/>
        </p:spPr>
        <p:txBody>
          <a:bodyPr wrap="square">
            <a:spAutoFit/>
          </a:bodyPr>
          <a:lstStyle/>
          <a:p>
            <a:pPr marL="285750" indent="-285750">
              <a:buFont typeface="Arial" panose="020B0604020202020204" pitchFamily="34" charset="0"/>
              <a:buChar char="•"/>
            </a:pPr>
            <a:r>
              <a:rPr lang="en-US" sz="2400" dirty="0"/>
              <a:t>Aussi </a:t>
            </a:r>
            <a:r>
              <a:rPr lang="en-US" sz="2400" dirty="0" err="1"/>
              <a:t>appelé</a:t>
            </a:r>
            <a:r>
              <a:rPr lang="en-US" sz="2400" dirty="0"/>
              <a:t> “lecture </a:t>
            </a:r>
            <a:r>
              <a:rPr lang="en-US" sz="2400" dirty="0" err="1"/>
              <a:t>automatique</a:t>
            </a:r>
            <a:r>
              <a:rPr lang="en-US" sz="2400" dirty="0"/>
              <a:t>”, “QA à livre fermé”</a:t>
            </a:r>
          </a:p>
          <a:p>
            <a:pPr marL="285750" indent="-285750">
              <a:buFont typeface="Arial" panose="020B0604020202020204" pitchFamily="34" charset="0"/>
              <a:buChar char="•"/>
            </a:pPr>
            <a:r>
              <a:rPr lang="en-US" sz="2400" dirty="0" err="1"/>
              <a:t>Répondre</a:t>
            </a:r>
            <a:r>
              <a:rPr lang="en-US" sz="2400" dirty="0"/>
              <a:t> à </a:t>
            </a:r>
            <a:r>
              <a:rPr lang="en-US" sz="2400" dirty="0" err="1"/>
              <a:t>une</a:t>
            </a:r>
            <a:r>
              <a:rPr lang="en-US" sz="2400" dirty="0"/>
              <a:t> question </a:t>
            </a:r>
            <a:r>
              <a:rPr lang="en-US" sz="2400" dirty="0" err="1"/>
              <a:t>concernant</a:t>
            </a:r>
            <a:r>
              <a:rPr lang="en-US" sz="2400" dirty="0"/>
              <a:t> un document </a:t>
            </a:r>
            <a:r>
              <a:rPr lang="en-US" sz="2400" dirty="0" err="1"/>
              <a:t>ou</a:t>
            </a:r>
            <a:r>
              <a:rPr lang="en-US" sz="2400" dirty="0"/>
              <a:t> </a:t>
            </a:r>
            <a:r>
              <a:rPr lang="en-US" sz="2400" dirty="0" err="1"/>
              <a:t>une</a:t>
            </a:r>
            <a:r>
              <a:rPr lang="en-US" sz="2400" dirty="0"/>
              <a:t> collection de documents</a:t>
            </a:r>
          </a:p>
          <a:p>
            <a:pPr marL="285750" indent="-285750">
              <a:buFont typeface="Arial" panose="020B0604020202020204" pitchFamily="34" charset="0"/>
              <a:buChar char="•"/>
            </a:pPr>
            <a:r>
              <a:rPr lang="en-US" sz="2400" dirty="0" err="1"/>
              <a:t>Exemple</a:t>
            </a:r>
            <a:r>
              <a:rPr lang="en-US" sz="2400" dirty="0"/>
              <a:t> : </a:t>
            </a:r>
            <a:r>
              <a:rPr lang="en-US" sz="2400" i="1" dirty="0"/>
              <a:t>Natural Questions</a:t>
            </a:r>
            <a:r>
              <a:rPr lang="en-US" sz="2400" dirty="0"/>
              <a:t> (Kwiatkowski et al. 2019) </a:t>
            </a:r>
            <a:r>
              <a:rPr lang="en-US" sz="2400" dirty="0" err="1"/>
              <a:t>est</a:t>
            </a:r>
            <a:r>
              <a:rPr lang="en-US" sz="2400" dirty="0"/>
              <a:t> </a:t>
            </a:r>
            <a:r>
              <a:rPr lang="en-US" sz="2400" dirty="0" err="1"/>
              <a:t>basé</a:t>
            </a:r>
            <a:r>
              <a:rPr lang="en-US" sz="2400" dirty="0"/>
              <a:t> sur un document Wikipedia </a:t>
            </a:r>
            <a:r>
              <a:rPr lang="en-US" sz="2400" dirty="0" err="1"/>
              <a:t>ou</a:t>
            </a:r>
            <a:r>
              <a:rPr lang="en-US" sz="2400" dirty="0"/>
              <a:t> la collection de documents Wikipedia</a:t>
            </a:r>
            <a:endParaRPr lang="en-CN" sz="2400" dirty="0"/>
          </a:p>
        </p:txBody>
      </p:sp>
    </p:spTree>
    <p:extLst>
      <p:ext uri="{BB962C8B-B14F-4D97-AF65-F5344CB8AC3E}">
        <p14:creationId xmlns:p14="http://schemas.microsoft.com/office/powerpoint/2010/main" val="3846407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82599-BE8B-F4CD-D916-EA0307B11346}"/>
              </a:ext>
            </a:extLst>
          </p:cNvPr>
          <p:cNvSpPr>
            <a:spLocks noGrp="1"/>
          </p:cNvSpPr>
          <p:nvPr>
            <p:ph type="title"/>
          </p:nvPr>
        </p:nvSpPr>
        <p:spPr/>
        <p:txBody>
          <a:bodyPr/>
          <a:lstStyle/>
          <a:p>
            <a:r>
              <a:rPr lang="en-US" b="1" dirty="0" err="1"/>
              <a:t>Génération</a:t>
            </a:r>
            <a:r>
              <a:rPr lang="en-US" b="1" dirty="0"/>
              <a:t> de code</a:t>
            </a:r>
            <a:endParaRPr lang="en-CN" dirty="0"/>
          </a:p>
        </p:txBody>
      </p:sp>
      <p:pic>
        <p:nvPicPr>
          <p:cNvPr id="4" name="Picture 3">
            <a:extLst>
              <a:ext uri="{FF2B5EF4-FFF2-40B4-BE49-F238E27FC236}">
                <a16:creationId xmlns:a16="http://schemas.microsoft.com/office/drawing/2014/main" id="{87E690A9-FFF8-27CA-8846-DD9B0D98145D}"/>
              </a:ext>
            </a:extLst>
          </p:cNvPr>
          <p:cNvPicPr>
            <a:picLocks noChangeAspect="1"/>
          </p:cNvPicPr>
          <p:nvPr/>
        </p:nvPicPr>
        <p:blipFill>
          <a:blip r:embed="rId2"/>
          <a:srcRect t="47568"/>
          <a:stretch/>
        </p:blipFill>
        <p:spPr>
          <a:xfrm>
            <a:off x="1468719" y="3597653"/>
            <a:ext cx="7772400" cy="2545168"/>
          </a:xfrm>
          <a:prstGeom prst="rect">
            <a:avLst/>
          </a:prstGeom>
        </p:spPr>
      </p:pic>
      <p:sp>
        <p:nvSpPr>
          <p:cNvPr id="6" name="TextBox 5">
            <a:extLst>
              <a:ext uri="{FF2B5EF4-FFF2-40B4-BE49-F238E27FC236}">
                <a16:creationId xmlns:a16="http://schemas.microsoft.com/office/drawing/2014/main" id="{84747190-8688-E4B2-3FC4-378ED06588EC}"/>
              </a:ext>
            </a:extLst>
          </p:cNvPr>
          <p:cNvSpPr txBox="1"/>
          <p:nvPr/>
        </p:nvSpPr>
        <p:spPr>
          <a:xfrm>
            <a:off x="902446" y="1690688"/>
            <a:ext cx="9514541" cy="1569660"/>
          </a:xfrm>
          <a:prstGeom prst="rect">
            <a:avLst/>
          </a:prstGeom>
          <a:noFill/>
        </p:spPr>
        <p:txBody>
          <a:bodyPr wrap="square">
            <a:spAutoFit/>
          </a:bodyPr>
          <a:lstStyle/>
          <a:p>
            <a:pPr marL="285750" indent="-285750">
              <a:buFont typeface="Arial" panose="020B0604020202020204" pitchFamily="34" charset="0"/>
              <a:buChar char="•"/>
            </a:pPr>
            <a:r>
              <a:rPr lang="en-US" sz="2400" dirty="0" err="1"/>
              <a:t>Générer</a:t>
            </a:r>
            <a:r>
              <a:rPr lang="en-US" sz="2400" dirty="0"/>
              <a:t> du code (par ex. Python, SQL, etc.) à </a:t>
            </a:r>
            <a:r>
              <a:rPr lang="en-US" sz="2400" dirty="0" err="1"/>
              <a:t>partir</a:t>
            </a:r>
            <a:r>
              <a:rPr lang="en-US" sz="2400" dirty="0"/>
              <a:t> </a:t>
            </a:r>
            <a:r>
              <a:rPr lang="en-US" sz="2400" dirty="0" err="1"/>
              <a:t>d'une</a:t>
            </a:r>
            <a:r>
              <a:rPr lang="en-US" sz="2400" dirty="0"/>
              <a:t> </a:t>
            </a:r>
            <a:r>
              <a:rPr lang="en-US" sz="2400" dirty="0" err="1"/>
              <a:t>commande</a:t>
            </a:r>
            <a:r>
              <a:rPr lang="en-US" sz="2400" dirty="0"/>
              <a:t> </a:t>
            </a:r>
            <a:r>
              <a:rPr lang="en-US" sz="2400" dirty="0" err="1"/>
              <a:t>en</a:t>
            </a:r>
            <a:r>
              <a:rPr lang="en-US" sz="2400" dirty="0"/>
              <a:t> </a:t>
            </a:r>
            <a:r>
              <a:rPr lang="en-US" sz="2400" dirty="0" err="1"/>
              <a:t>langage</a:t>
            </a:r>
            <a:r>
              <a:rPr lang="en-US" sz="2400" dirty="0"/>
              <a:t> naturel et/</a:t>
            </a:r>
            <a:r>
              <a:rPr lang="en-US" sz="2400" dirty="0" err="1"/>
              <a:t>ou</a:t>
            </a:r>
            <a:r>
              <a:rPr lang="en-US" sz="2400" dirty="0"/>
              <a:t> </a:t>
            </a:r>
            <a:r>
              <a:rPr lang="en-US" sz="2400" dirty="0" err="1"/>
              <a:t>d'exemples</a:t>
            </a:r>
            <a:r>
              <a:rPr lang="en-US" sz="2400" dirty="0"/>
              <a:t> </a:t>
            </a:r>
            <a:r>
              <a:rPr lang="en-US" sz="2400" dirty="0" err="1"/>
              <a:t>d'entrée+sortie</a:t>
            </a:r>
            <a:endParaRPr lang="en-US" sz="2400" dirty="0"/>
          </a:p>
          <a:p>
            <a:pPr marL="285750" indent="-285750">
              <a:buFont typeface="Arial" panose="020B0604020202020204" pitchFamily="34" charset="0"/>
              <a:buChar char="•"/>
            </a:pPr>
            <a:r>
              <a:rPr lang="en-US" sz="2400" dirty="0" err="1"/>
              <a:t>Exemple</a:t>
            </a:r>
            <a:r>
              <a:rPr lang="en-US" sz="2400" dirty="0"/>
              <a:t> : </a:t>
            </a:r>
            <a:r>
              <a:rPr lang="en-US" sz="2400" i="1" dirty="0" err="1"/>
              <a:t>HumanEval</a:t>
            </a:r>
            <a:r>
              <a:rPr lang="en-US" sz="2400" dirty="0"/>
              <a:t> (Chen et al. 2021) propose des questions </a:t>
            </a:r>
            <a:r>
              <a:rPr lang="en-US" sz="2400" dirty="0" err="1"/>
              <a:t>d'évaluation</a:t>
            </a:r>
            <a:r>
              <a:rPr lang="en-US" sz="2400" dirty="0"/>
              <a:t> pour la bibliothèque standard de Python</a:t>
            </a:r>
            <a:endParaRPr lang="en-CN" sz="2400" dirty="0"/>
          </a:p>
        </p:txBody>
      </p:sp>
    </p:spTree>
    <p:extLst>
      <p:ext uri="{BB962C8B-B14F-4D97-AF65-F5344CB8AC3E}">
        <p14:creationId xmlns:p14="http://schemas.microsoft.com/office/powerpoint/2010/main" val="18203303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815CE-2189-5813-93A0-6225728644AA}"/>
              </a:ext>
            </a:extLst>
          </p:cNvPr>
          <p:cNvSpPr>
            <a:spLocks noGrp="1"/>
          </p:cNvSpPr>
          <p:nvPr>
            <p:ph type="title"/>
          </p:nvPr>
        </p:nvSpPr>
        <p:spPr/>
        <p:txBody>
          <a:bodyPr/>
          <a:lstStyle/>
          <a:p>
            <a:r>
              <a:rPr lang="en-US" b="1" dirty="0"/>
              <a:t>Résumé de </a:t>
            </a:r>
            <a:r>
              <a:rPr lang="en-US" b="1" dirty="0" err="1"/>
              <a:t>texte</a:t>
            </a:r>
            <a:endParaRPr lang="en-CN" dirty="0"/>
          </a:p>
        </p:txBody>
      </p:sp>
      <p:pic>
        <p:nvPicPr>
          <p:cNvPr id="4" name="Picture 3">
            <a:extLst>
              <a:ext uri="{FF2B5EF4-FFF2-40B4-BE49-F238E27FC236}">
                <a16:creationId xmlns:a16="http://schemas.microsoft.com/office/drawing/2014/main" id="{E82AF0CC-4206-DC5B-39CA-344A6C001593}"/>
              </a:ext>
            </a:extLst>
          </p:cNvPr>
          <p:cNvPicPr>
            <a:picLocks noChangeAspect="1"/>
          </p:cNvPicPr>
          <p:nvPr/>
        </p:nvPicPr>
        <p:blipFill>
          <a:blip r:embed="rId2"/>
          <a:srcRect t="36416"/>
          <a:stretch/>
        </p:blipFill>
        <p:spPr>
          <a:xfrm>
            <a:off x="1504577" y="3189941"/>
            <a:ext cx="7772400" cy="3063875"/>
          </a:xfrm>
          <a:prstGeom prst="rect">
            <a:avLst/>
          </a:prstGeom>
        </p:spPr>
      </p:pic>
      <p:sp>
        <p:nvSpPr>
          <p:cNvPr id="6" name="TextBox 5">
            <a:extLst>
              <a:ext uri="{FF2B5EF4-FFF2-40B4-BE49-F238E27FC236}">
                <a16:creationId xmlns:a16="http://schemas.microsoft.com/office/drawing/2014/main" id="{5F4DEFC8-0239-5D22-D0C2-34156E91072E}"/>
              </a:ext>
            </a:extLst>
          </p:cNvPr>
          <p:cNvSpPr txBox="1"/>
          <p:nvPr/>
        </p:nvSpPr>
        <p:spPr>
          <a:xfrm>
            <a:off x="1039904" y="1503553"/>
            <a:ext cx="10313895" cy="1569660"/>
          </a:xfrm>
          <a:prstGeom prst="rect">
            <a:avLst/>
          </a:prstGeom>
          <a:noFill/>
        </p:spPr>
        <p:txBody>
          <a:bodyPr wrap="square">
            <a:spAutoFit/>
          </a:bodyPr>
          <a:lstStyle/>
          <a:p>
            <a:pPr marL="285750" indent="-285750">
              <a:buFont typeface="Arial" panose="020B0604020202020204" pitchFamily="34" charset="0"/>
              <a:buChar char="•"/>
            </a:pPr>
            <a:r>
              <a:rPr lang="en-US" sz="2400" dirty="0"/>
              <a:t>Document unique : </a:t>
            </a:r>
            <a:r>
              <a:rPr lang="en-US" sz="2400" dirty="0" err="1"/>
              <a:t>Compresser</a:t>
            </a:r>
            <a:r>
              <a:rPr lang="en-US" sz="2400" dirty="0"/>
              <a:t> un document plus long </a:t>
            </a:r>
            <a:r>
              <a:rPr lang="en-US" sz="2400" dirty="0" err="1"/>
              <a:t>en</a:t>
            </a:r>
            <a:r>
              <a:rPr lang="en-US" sz="2400" dirty="0"/>
              <a:t> un plus court</a:t>
            </a:r>
          </a:p>
          <a:p>
            <a:pPr marL="285750" indent="-285750">
              <a:buFont typeface="Arial" panose="020B0604020202020204" pitchFamily="34" charset="0"/>
              <a:buChar char="•"/>
            </a:pPr>
            <a:r>
              <a:rPr lang="en-US" sz="2400" dirty="0"/>
              <a:t>Documents multiples : </a:t>
            </a:r>
            <a:r>
              <a:rPr lang="en-US" sz="2400" dirty="0" err="1"/>
              <a:t>Compresser</a:t>
            </a:r>
            <a:r>
              <a:rPr lang="en-US" sz="2400" dirty="0"/>
              <a:t> </a:t>
            </a:r>
            <a:r>
              <a:rPr lang="en-US" sz="2400" dirty="0" err="1"/>
              <a:t>plusieurs</a:t>
            </a:r>
            <a:r>
              <a:rPr lang="en-US" sz="2400" dirty="0"/>
              <a:t> documents </a:t>
            </a:r>
            <a:r>
              <a:rPr lang="en-US" sz="2400" dirty="0" err="1"/>
              <a:t>en</a:t>
            </a:r>
            <a:r>
              <a:rPr lang="en-US" sz="2400" dirty="0"/>
              <a:t> un seul</a:t>
            </a:r>
          </a:p>
          <a:p>
            <a:pPr marL="285750" indent="-285750">
              <a:buFont typeface="Arial" panose="020B0604020202020204" pitchFamily="34" charset="0"/>
              <a:buChar char="•"/>
            </a:pPr>
            <a:r>
              <a:rPr lang="en-US" sz="2400" dirty="0" err="1"/>
              <a:t>Exemple</a:t>
            </a:r>
            <a:r>
              <a:rPr lang="en-US" sz="2400" dirty="0"/>
              <a:t> : </a:t>
            </a:r>
            <a:r>
              <a:rPr lang="en-US" sz="2400" i="1" dirty="0" err="1"/>
              <a:t>WikiSum</a:t>
            </a:r>
            <a:r>
              <a:rPr lang="en-US" sz="2400" dirty="0"/>
              <a:t> </a:t>
            </a:r>
            <a:r>
              <a:rPr lang="en-US" sz="2400" dirty="0" err="1"/>
              <a:t>compresse</a:t>
            </a:r>
            <a:r>
              <a:rPr lang="en-US" sz="2400" dirty="0"/>
              <a:t> les </a:t>
            </a:r>
            <a:r>
              <a:rPr lang="en-US" sz="2400" dirty="0" err="1"/>
              <a:t>références</a:t>
            </a:r>
            <a:r>
              <a:rPr lang="en-US" sz="2400" dirty="0"/>
              <a:t> d'un article </a:t>
            </a:r>
            <a:r>
              <a:rPr lang="en-US" sz="2400" dirty="0" err="1"/>
              <a:t>Wikipédia</a:t>
            </a:r>
            <a:r>
              <a:rPr lang="en-US" sz="2400" dirty="0"/>
              <a:t> dans le premier </a:t>
            </a:r>
            <a:r>
              <a:rPr lang="en-US" sz="2400" dirty="0" err="1"/>
              <a:t>paragraphe</a:t>
            </a:r>
            <a:endParaRPr lang="en-CN" sz="2400" dirty="0"/>
          </a:p>
        </p:txBody>
      </p:sp>
    </p:spTree>
    <p:extLst>
      <p:ext uri="{BB962C8B-B14F-4D97-AF65-F5344CB8AC3E}">
        <p14:creationId xmlns:p14="http://schemas.microsoft.com/office/powerpoint/2010/main" val="35904374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78FB-9C60-83B1-A8E1-7AA0528931F0}"/>
              </a:ext>
            </a:extLst>
          </p:cNvPr>
          <p:cNvSpPr>
            <a:spLocks noGrp="1"/>
          </p:cNvSpPr>
          <p:nvPr>
            <p:ph type="title"/>
          </p:nvPr>
        </p:nvSpPr>
        <p:spPr/>
        <p:txBody>
          <a:bodyPr/>
          <a:lstStyle/>
          <a:p>
            <a:r>
              <a:rPr lang="en-US" b="1" dirty="0"/>
              <a:t>Extraction </a:t>
            </a:r>
            <a:r>
              <a:rPr lang="en-US" b="1" dirty="0" err="1"/>
              <a:t>d'information</a:t>
            </a:r>
            <a:endParaRPr lang="en-US" dirty="0"/>
          </a:p>
        </p:txBody>
      </p:sp>
      <p:sp>
        <p:nvSpPr>
          <p:cNvPr id="6" name="TextBox 5">
            <a:extLst>
              <a:ext uri="{FF2B5EF4-FFF2-40B4-BE49-F238E27FC236}">
                <a16:creationId xmlns:a16="http://schemas.microsoft.com/office/drawing/2014/main" id="{519F5020-FF45-21E1-887B-7007ED83B76D}"/>
              </a:ext>
            </a:extLst>
          </p:cNvPr>
          <p:cNvSpPr txBox="1"/>
          <p:nvPr/>
        </p:nvSpPr>
        <p:spPr>
          <a:xfrm>
            <a:off x="838200" y="1636564"/>
            <a:ext cx="10428940" cy="4524315"/>
          </a:xfrm>
          <a:prstGeom prst="rect">
            <a:avLst/>
          </a:prstGeom>
          <a:noFill/>
        </p:spPr>
        <p:txBody>
          <a:bodyPr wrap="square">
            <a:spAutoFit/>
          </a:bodyPr>
          <a:lstStyle/>
          <a:p>
            <a:pPr marL="285750" indent="-285750">
              <a:buFont typeface="Arial" panose="020B0604020202020204" pitchFamily="34" charset="0"/>
              <a:buChar char="•"/>
            </a:pPr>
            <a:r>
              <a:rPr lang="en-US" sz="2400" b="1" dirty="0"/>
              <a:t>Reconnaissance </a:t>
            </a:r>
            <a:r>
              <a:rPr lang="en-US" sz="2400" b="1" dirty="0" err="1"/>
              <a:t>d'entités</a:t>
            </a:r>
            <a:r>
              <a:rPr lang="en-US" sz="2400" dirty="0"/>
              <a:t> : identifier </a:t>
            </a:r>
            <a:r>
              <a:rPr lang="en-US" sz="2400" dirty="0" err="1"/>
              <a:t>quels</a:t>
            </a:r>
            <a:r>
              <a:rPr lang="en-US" sz="2400" dirty="0"/>
              <a:t> mots </a:t>
            </a:r>
            <a:r>
              <a:rPr lang="en-US" sz="2400" dirty="0" err="1"/>
              <a:t>sont</a:t>
            </a:r>
            <a:r>
              <a:rPr lang="en-US" sz="2400" dirty="0"/>
              <a:t> des </a:t>
            </a:r>
            <a:r>
              <a:rPr lang="en-US" sz="2400" dirty="0" err="1"/>
              <a:t>entités</a:t>
            </a: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a:t>Liens </a:t>
            </a:r>
            <a:r>
              <a:rPr lang="en-US" sz="2400" b="1" dirty="0" err="1"/>
              <a:t>d'entités</a:t>
            </a:r>
            <a:r>
              <a:rPr lang="en-US" sz="2400" dirty="0"/>
              <a:t> : </a:t>
            </a:r>
            <a:r>
              <a:rPr lang="en-US" sz="2400" dirty="0" err="1"/>
              <a:t>lier</a:t>
            </a:r>
            <a:r>
              <a:rPr lang="en-US" sz="2400" dirty="0"/>
              <a:t> les </a:t>
            </a:r>
            <a:r>
              <a:rPr lang="en-US" sz="2400" dirty="0" err="1"/>
              <a:t>entités</a:t>
            </a:r>
            <a:r>
              <a:rPr lang="en-US" sz="2400" dirty="0"/>
              <a:t> à </a:t>
            </a:r>
            <a:r>
              <a:rPr lang="en-US" sz="2400" dirty="0" err="1"/>
              <a:t>une</a:t>
            </a:r>
            <a:r>
              <a:rPr lang="en-US" sz="2400" dirty="0"/>
              <a:t> base de </a:t>
            </a:r>
            <a:r>
              <a:rPr lang="en-US" sz="2400" dirty="0" err="1"/>
              <a:t>connaissances</a:t>
            </a:r>
            <a:r>
              <a:rPr lang="en-US" sz="2400" dirty="0"/>
              <a:t> (par ex. </a:t>
            </a:r>
            <a:r>
              <a:rPr lang="en-US" sz="2400" dirty="0" err="1"/>
              <a:t>Wikipédia</a:t>
            </a:r>
            <a:r>
              <a:rPr lang="en-US" sz="2400" dirty="0"/>
              <a:t>)</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a:t>Co-</a:t>
            </a:r>
            <a:r>
              <a:rPr lang="en-US" sz="2400" b="1" dirty="0" err="1"/>
              <a:t>référence</a:t>
            </a:r>
            <a:r>
              <a:rPr lang="en-US" sz="2400" b="1" dirty="0"/>
              <a:t> </a:t>
            </a:r>
            <a:r>
              <a:rPr lang="en-US" sz="2400" b="1" dirty="0" err="1"/>
              <a:t>d'entités</a:t>
            </a:r>
            <a:r>
              <a:rPr lang="en-US" sz="2400" dirty="0"/>
              <a:t> : </a:t>
            </a:r>
            <a:r>
              <a:rPr lang="en-US" sz="2400" dirty="0" err="1"/>
              <a:t>trouver</a:t>
            </a:r>
            <a:r>
              <a:rPr lang="en-US" sz="2400" dirty="0"/>
              <a:t> </a:t>
            </a:r>
            <a:r>
              <a:rPr lang="en-US" sz="2400" dirty="0" err="1"/>
              <a:t>quelles</a:t>
            </a:r>
            <a:r>
              <a:rPr lang="en-US" sz="2400" dirty="0"/>
              <a:t> </a:t>
            </a:r>
            <a:r>
              <a:rPr lang="en-US" sz="2400" dirty="0" err="1"/>
              <a:t>entités</a:t>
            </a:r>
            <a:r>
              <a:rPr lang="en-US" sz="2400" dirty="0"/>
              <a:t> dans </a:t>
            </a:r>
            <a:r>
              <a:rPr lang="en-US" sz="2400" dirty="0" err="1"/>
              <a:t>une</a:t>
            </a:r>
            <a:r>
              <a:rPr lang="en-US" sz="2400" dirty="0"/>
              <a:t> entrée correspondent entre ells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a:t>Reconnaissance/lien/co-</a:t>
            </a:r>
            <a:r>
              <a:rPr lang="en-US" sz="2400" b="1" dirty="0" err="1"/>
              <a:t>référence</a:t>
            </a:r>
            <a:r>
              <a:rPr lang="en-US" sz="2400" b="1" dirty="0"/>
              <a:t> </a:t>
            </a:r>
            <a:r>
              <a:rPr lang="en-US" sz="2400" b="1" dirty="0" err="1"/>
              <a:t>d'événements</a:t>
            </a:r>
            <a:r>
              <a:rPr lang="en-US" sz="2400" dirty="0"/>
              <a:t> : identifier </a:t>
            </a:r>
            <a:r>
              <a:rPr lang="en-US" sz="2400" dirty="0" err="1"/>
              <a:t>quels</a:t>
            </a:r>
            <a:r>
              <a:rPr lang="en-US" sz="2400" dirty="0"/>
              <a:t> </a:t>
            </a:r>
            <a:r>
              <a:rPr lang="en-US" sz="2400" dirty="0" err="1"/>
              <a:t>événements</a:t>
            </a:r>
            <a:r>
              <a:rPr lang="en-US" sz="2400" dirty="0"/>
              <a:t> se </a:t>
            </a:r>
            <a:r>
              <a:rPr lang="en-US" sz="2400" dirty="0" err="1"/>
              <a:t>sont</a:t>
            </a:r>
            <a:r>
              <a:rPr lang="en-US" sz="2400" dirty="0"/>
              <a:t> </a:t>
            </a:r>
            <a:r>
              <a:rPr lang="en-US" sz="2400" dirty="0" err="1"/>
              <a:t>produits</a:t>
            </a: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err="1"/>
              <a:t>Exemple</a:t>
            </a:r>
            <a:r>
              <a:rPr lang="en-US" sz="2400" dirty="0"/>
              <a:t> : </a:t>
            </a:r>
            <a:r>
              <a:rPr lang="en-US" sz="2400" i="1" dirty="0" err="1"/>
              <a:t>OntoNotes</a:t>
            </a:r>
            <a:r>
              <a:rPr lang="en-US" sz="2400" dirty="0"/>
              <a:t> (</a:t>
            </a:r>
            <a:r>
              <a:rPr lang="en-US" sz="2400" dirty="0" err="1"/>
              <a:t>Weischedel</a:t>
            </a:r>
            <a:r>
              <a:rPr lang="en-US" sz="2400" dirty="0"/>
              <a:t> et al. 2013) </a:t>
            </a:r>
            <a:r>
              <a:rPr lang="en-US" sz="2400" dirty="0" err="1"/>
              <a:t>annote</a:t>
            </a:r>
            <a:r>
              <a:rPr lang="en-US" sz="2400" dirty="0"/>
              <a:t> de </a:t>
            </a:r>
            <a:r>
              <a:rPr lang="en-US" sz="2400" dirty="0" err="1"/>
              <a:t>nombreux</a:t>
            </a:r>
            <a:r>
              <a:rPr lang="en-US" sz="2400" dirty="0"/>
              <a:t> types </a:t>
            </a:r>
            <a:r>
              <a:rPr lang="en-US" sz="2400" dirty="0" err="1"/>
              <a:t>d'informations</a:t>
            </a:r>
            <a:r>
              <a:rPr lang="en-US" sz="2400" dirty="0"/>
              <a:t> de </a:t>
            </a:r>
            <a:r>
              <a:rPr lang="en-US" sz="2400" dirty="0" err="1"/>
              <a:t>ce</a:t>
            </a:r>
            <a:r>
              <a:rPr lang="en-US" sz="2400" dirty="0"/>
              <a:t> genre dans divers </a:t>
            </a:r>
            <a:r>
              <a:rPr lang="en-US" sz="2400" dirty="0" err="1"/>
              <a:t>domaines</a:t>
            </a:r>
            <a:endParaRPr lang="en-CN" sz="2400" dirty="0"/>
          </a:p>
        </p:txBody>
      </p:sp>
    </p:spTree>
    <p:extLst>
      <p:ext uri="{BB962C8B-B14F-4D97-AF65-F5344CB8AC3E}">
        <p14:creationId xmlns:p14="http://schemas.microsoft.com/office/powerpoint/2010/main" val="38785341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EFC53-5212-E29A-FEEE-8EB3C8604751}"/>
              </a:ext>
            </a:extLst>
          </p:cNvPr>
          <p:cNvSpPr>
            <a:spLocks noGrp="1"/>
          </p:cNvSpPr>
          <p:nvPr>
            <p:ph type="title"/>
          </p:nvPr>
        </p:nvSpPr>
        <p:spPr/>
        <p:txBody>
          <a:bodyPr/>
          <a:lstStyle/>
          <a:p>
            <a:r>
              <a:rPr lang="en-US" b="1" dirty="0" err="1"/>
              <a:t>Traduction</a:t>
            </a:r>
            <a:r>
              <a:rPr lang="en-US" b="1" dirty="0"/>
              <a:t> </a:t>
            </a:r>
            <a:r>
              <a:rPr lang="en-US" b="1" dirty="0" err="1"/>
              <a:t>automatique</a:t>
            </a:r>
            <a:endParaRPr lang="en-US" dirty="0"/>
          </a:p>
        </p:txBody>
      </p:sp>
      <p:sp>
        <p:nvSpPr>
          <p:cNvPr id="6" name="TextBox 5">
            <a:extLst>
              <a:ext uri="{FF2B5EF4-FFF2-40B4-BE49-F238E27FC236}">
                <a16:creationId xmlns:a16="http://schemas.microsoft.com/office/drawing/2014/main" id="{7DCC2006-A23F-4F56-4A53-10164D381366}"/>
              </a:ext>
            </a:extLst>
          </p:cNvPr>
          <p:cNvSpPr txBox="1"/>
          <p:nvPr/>
        </p:nvSpPr>
        <p:spPr>
          <a:xfrm>
            <a:off x="932329" y="1915930"/>
            <a:ext cx="10584329" cy="3108543"/>
          </a:xfrm>
          <a:prstGeom prst="rect">
            <a:avLst/>
          </a:prstGeom>
          <a:noFill/>
        </p:spPr>
        <p:txBody>
          <a:bodyPr wrap="square">
            <a:spAutoFit/>
          </a:bodyPr>
          <a:lstStyle/>
          <a:p>
            <a:pPr marL="285750" indent="-285750">
              <a:buFont typeface="Arial" panose="020B0604020202020204" pitchFamily="34" charset="0"/>
              <a:buChar char="•"/>
            </a:pPr>
            <a:r>
              <a:rPr lang="en-US" sz="2800" dirty="0" err="1"/>
              <a:t>Traduire</a:t>
            </a:r>
            <a:r>
              <a:rPr lang="en-US" sz="2800" dirty="0"/>
              <a:t> </a:t>
            </a:r>
            <a:r>
              <a:rPr lang="en-US" sz="2800" dirty="0" err="1"/>
              <a:t>d'une</a:t>
            </a:r>
            <a:r>
              <a:rPr lang="en-US" sz="2800" dirty="0"/>
              <a:t> langue à </a:t>
            </a:r>
            <a:r>
              <a:rPr lang="en-US" sz="2800" dirty="0" err="1"/>
              <a:t>une</a:t>
            </a:r>
            <a:r>
              <a:rPr lang="en-US" sz="2800" dirty="0"/>
              <a:t> </a:t>
            </a:r>
            <a:r>
              <a:rPr lang="en-US" sz="2800" dirty="0" err="1"/>
              <a:t>autre</a:t>
            </a:r>
            <a:endParaRPr lang="en-US" sz="2800" dirty="0"/>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err="1"/>
              <a:t>Évaluation</a:t>
            </a:r>
            <a:r>
              <a:rPr lang="en-US" sz="2800" dirty="0"/>
              <a:t> de la </a:t>
            </a:r>
            <a:r>
              <a:rPr lang="en-US" sz="2800" dirty="0" err="1"/>
              <a:t>qualité</a:t>
            </a:r>
            <a:r>
              <a:rPr lang="en-US" sz="2800" dirty="0"/>
              <a:t> </a:t>
            </a:r>
            <a:r>
              <a:rPr lang="en-US" sz="2800" dirty="0" err="1"/>
              <a:t>effectuée</a:t>
            </a:r>
            <a:r>
              <a:rPr lang="en-US" sz="2800" dirty="0"/>
              <a:t> </a:t>
            </a:r>
            <a:r>
              <a:rPr lang="en-US" sz="2800" dirty="0" err="1"/>
              <a:t>en</a:t>
            </a:r>
            <a:r>
              <a:rPr lang="en-US" sz="2800" dirty="0"/>
              <a:t> </a:t>
            </a:r>
            <a:r>
              <a:rPr lang="en-US" sz="2800" dirty="0" err="1"/>
              <a:t>utilisant</a:t>
            </a:r>
            <a:r>
              <a:rPr lang="en-US" sz="2800" dirty="0"/>
              <a:t> la </a:t>
            </a:r>
            <a:r>
              <a:rPr lang="en-US" sz="2800" dirty="0" err="1"/>
              <a:t>similarité</a:t>
            </a:r>
            <a:r>
              <a:rPr lang="en-US" sz="2800" dirty="0"/>
              <a:t> avec la </a:t>
            </a:r>
            <a:r>
              <a:rPr lang="en-US" sz="2800" dirty="0" err="1"/>
              <a:t>traduction</a:t>
            </a:r>
            <a:r>
              <a:rPr lang="en-US" sz="2800" dirty="0"/>
              <a:t> de reference</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err="1"/>
              <a:t>Exemple</a:t>
            </a:r>
            <a:r>
              <a:rPr lang="en-US" sz="2800" dirty="0"/>
              <a:t> : jeu de données FLORES (Goyal et al. 2021) — </a:t>
            </a:r>
            <a:r>
              <a:rPr lang="en-US" sz="2800" dirty="0" err="1"/>
              <a:t>traductions</a:t>
            </a:r>
            <a:r>
              <a:rPr lang="en-US" sz="2800" dirty="0"/>
              <a:t> </a:t>
            </a:r>
            <a:r>
              <a:rPr lang="en-US" sz="2800" dirty="0" err="1"/>
              <a:t>d'articles</a:t>
            </a:r>
            <a:r>
              <a:rPr lang="en-US" sz="2800" dirty="0"/>
              <a:t> </a:t>
            </a:r>
            <a:r>
              <a:rPr lang="en-US" sz="2800" dirty="0" err="1"/>
              <a:t>Wikipédia</a:t>
            </a:r>
            <a:r>
              <a:rPr lang="en-US" sz="2800" dirty="0"/>
              <a:t> </a:t>
            </a:r>
            <a:r>
              <a:rPr lang="en-US" sz="2800" dirty="0" err="1"/>
              <a:t>en</a:t>
            </a:r>
            <a:r>
              <a:rPr lang="en-US" sz="2800" dirty="0"/>
              <a:t> 101 </a:t>
            </a:r>
            <a:r>
              <a:rPr lang="en-US" sz="2800" dirty="0" err="1"/>
              <a:t>langues</a:t>
            </a:r>
            <a:endParaRPr lang="en-CN" sz="2800" dirty="0"/>
          </a:p>
        </p:txBody>
      </p:sp>
    </p:spTree>
    <p:extLst>
      <p:ext uri="{BB962C8B-B14F-4D97-AF65-F5344CB8AC3E}">
        <p14:creationId xmlns:p14="http://schemas.microsoft.com/office/powerpoint/2010/main" val="17197914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D0521-BEB6-CA68-D10E-A4467A6CF0CC}"/>
              </a:ext>
            </a:extLst>
          </p:cNvPr>
          <p:cNvSpPr>
            <a:spLocks noGrp="1"/>
          </p:cNvSpPr>
          <p:nvPr>
            <p:ph type="title"/>
          </p:nvPr>
        </p:nvSpPr>
        <p:spPr/>
        <p:txBody>
          <a:bodyPr/>
          <a:lstStyle/>
          <a:p>
            <a:r>
              <a:rPr lang="en-US" b="1" dirty="0" err="1"/>
              <a:t>Décalage</a:t>
            </a:r>
            <a:r>
              <a:rPr lang="en-US" b="1" dirty="0"/>
              <a:t> entre le </a:t>
            </a:r>
            <a:r>
              <a:rPr lang="en-US" b="1" dirty="0" err="1"/>
              <a:t>pré-entraînement</a:t>
            </a:r>
            <a:r>
              <a:rPr lang="en-US" b="1" dirty="0"/>
              <a:t> des LLMs et les applications </a:t>
            </a:r>
            <a:r>
              <a:rPr lang="en-US" b="1" dirty="0" err="1"/>
              <a:t>en</a:t>
            </a:r>
            <a:r>
              <a:rPr lang="en-US" b="1" dirty="0"/>
              <a:t> aval</a:t>
            </a:r>
            <a:endParaRPr lang="en-US" dirty="0"/>
          </a:p>
        </p:txBody>
      </p:sp>
      <p:sp>
        <p:nvSpPr>
          <p:cNvPr id="7" name="TextBox 6">
            <a:extLst>
              <a:ext uri="{FF2B5EF4-FFF2-40B4-BE49-F238E27FC236}">
                <a16:creationId xmlns:a16="http://schemas.microsoft.com/office/drawing/2014/main" id="{03A88E60-B191-9A75-7159-8CA7BFDB66E9}"/>
              </a:ext>
            </a:extLst>
          </p:cNvPr>
          <p:cNvSpPr txBox="1"/>
          <p:nvPr/>
        </p:nvSpPr>
        <p:spPr>
          <a:xfrm>
            <a:off x="902447" y="1964060"/>
            <a:ext cx="10638118" cy="2431435"/>
          </a:xfrm>
          <a:prstGeom prst="rect">
            <a:avLst/>
          </a:prstGeom>
          <a:noFill/>
        </p:spPr>
        <p:txBody>
          <a:bodyPr wrap="square">
            <a:spAutoFit/>
          </a:bodyPr>
          <a:lstStyle/>
          <a:p>
            <a:pPr>
              <a:buFont typeface="Arial" panose="020B0604020202020204" pitchFamily="34" charset="0"/>
              <a:buChar char="•"/>
            </a:pPr>
            <a:r>
              <a:rPr lang="en-US" sz="2400" dirty="0"/>
              <a:t>Les LLMs </a:t>
            </a:r>
            <a:r>
              <a:rPr lang="en-US" sz="2400" dirty="0" err="1"/>
              <a:t>sont</a:t>
            </a:r>
            <a:r>
              <a:rPr lang="en-US" sz="2400" dirty="0"/>
              <a:t> </a:t>
            </a:r>
            <a:r>
              <a:rPr lang="en-US" sz="2400" dirty="0" err="1"/>
              <a:t>pré-entraînés</a:t>
            </a:r>
            <a:r>
              <a:rPr lang="en-US" sz="2400" dirty="0"/>
              <a:t> sur la </a:t>
            </a:r>
            <a:r>
              <a:rPr lang="en-US" sz="2400" dirty="0" err="1"/>
              <a:t>tâche</a:t>
            </a:r>
            <a:r>
              <a:rPr lang="en-US" sz="2400" dirty="0"/>
              <a:t> de </a:t>
            </a:r>
            <a:r>
              <a:rPr lang="en-US" sz="2400" dirty="0" err="1"/>
              <a:t>prédiction</a:t>
            </a:r>
            <a:r>
              <a:rPr lang="en-US" sz="2400" dirty="0"/>
              <a:t> du prochain jeton</a:t>
            </a:r>
          </a:p>
          <a:p>
            <a:pPr>
              <a:buFont typeface="Arial" panose="020B0604020202020204" pitchFamily="34" charset="0"/>
              <a:buChar char="•"/>
            </a:pPr>
            <a:endParaRPr lang="en-US" sz="2400" dirty="0"/>
          </a:p>
          <a:p>
            <a:pPr>
              <a:buFont typeface="Arial" panose="020B0604020202020204" pitchFamily="34" charset="0"/>
              <a:buChar char="•"/>
            </a:pPr>
            <a:r>
              <a:rPr lang="en-US" sz="2400" dirty="0"/>
              <a:t>Applications </a:t>
            </a:r>
            <a:r>
              <a:rPr lang="en-US" sz="2400" dirty="0" err="1"/>
              <a:t>en</a:t>
            </a:r>
            <a:r>
              <a:rPr lang="en-US" sz="2400" dirty="0"/>
              <a:t> aval : </a:t>
            </a:r>
            <a:r>
              <a:rPr lang="en-US" sz="2400" dirty="0" err="1"/>
              <a:t>exécuter</a:t>
            </a:r>
            <a:r>
              <a:rPr lang="en-US" sz="2400" dirty="0"/>
              <a:t> des </a:t>
            </a:r>
            <a:r>
              <a:rPr lang="en-US" sz="2400" dirty="0" err="1"/>
              <a:t>tâches</a:t>
            </a:r>
            <a:r>
              <a:rPr lang="en-US" sz="2400" dirty="0"/>
              <a:t> </a:t>
            </a:r>
            <a:r>
              <a:rPr lang="en-US" sz="2400" dirty="0" err="1"/>
              <a:t>spécifiques</a:t>
            </a:r>
            <a:endParaRPr lang="en-US" sz="2400" dirty="0"/>
          </a:p>
          <a:p>
            <a:pPr lvl="1">
              <a:buFont typeface="Arial" panose="020B0604020202020204" pitchFamily="34" charset="0"/>
              <a:buChar char="•"/>
            </a:pPr>
            <a:r>
              <a:rPr lang="en-US" sz="2000" dirty="0"/>
              <a:t>Par ex., classification des sentiments</a:t>
            </a:r>
          </a:p>
          <a:p>
            <a:pPr lvl="1">
              <a:buFont typeface="Arial" panose="020B0604020202020204" pitchFamily="34" charset="0"/>
              <a:buChar char="•"/>
            </a:pPr>
            <a:r>
              <a:rPr lang="en-US" sz="2000" dirty="0" err="1"/>
              <a:t>Questionnement</a:t>
            </a:r>
            <a:endParaRPr lang="en-US" sz="2000" dirty="0"/>
          </a:p>
          <a:p>
            <a:pPr lvl="1">
              <a:buFont typeface="Arial" panose="020B0604020202020204" pitchFamily="34" charset="0"/>
              <a:buChar char="•"/>
            </a:pPr>
            <a:r>
              <a:rPr lang="en-US" sz="2000" dirty="0"/>
              <a:t>Résumé</a:t>
            </a:r>
          </a:p>
          <a:p>
            <a:pPr lvl="1">
              <a:buFont typeface="Arial" panose="020B0604020202020204" pitchFamily="34" charset="0"/>
              <a:buChar char="•"/>
            </a:pPr>
            <a:r>
              <a:rPr lang="en-US" sz="2000" dirty="0" err="1"/>
              <a:t>Traduction</a:t>
            </a:r>
            <a:r>
              <a:rPr lang="en-US" sz="2000" dirty="0"/>
              <a:t> </a:t>
            </a:r>
            <a:r>
              <a:rPr lang="en-US" sz="2000" dirty="0" err="1"/>
              <a:t>automatique</a:t>
            </a:r>
            <a:endParaRPr lang="en-US" sz="2000" dirty="0"/>
          </a:p>
        </p:txBody>
      </p:sp>
    </p:spTree>
    <p:extLst>
      <p:ext uri="{BB962C8B-B14F-4D97-AF65-F5344CB8AC3E}">
        <p14:creationId xmlns:p14="http://schemas.microsoft.com/office/powerpoint/2010/main" val="2403621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10FC3-AA3F-4BD3-B87D-CCBEEA6F8F2F}"/>
              </a:ext>
            </a:extLst>
          </p:cNvPr>
          <p:cNvSpPr>
            <a:spLocks noGrp="1"/>
          </p:cNvSpPr>
          <p:nvPr>
            <p:ph type="title"/>
          </p:nvPr>
        </p:nvSpPr>
        <p:spPr/>
        <p:txBody>
          <a:bodyPr/>
          <a:lstStyle/>
          <a:p>
            <a:r>
              <a:rPr lang="en-US" b="1" dirty="0"/>
              <a:t>Aperçu de </a:t>
            </a:r>
            <a:r>
              <a:rPr lang="en-US" b="1" dirty="0" err="1"/>
              <a:t>l'entraînement</a:t>
            </a:r>
            <a:r>
              <a:rPr lang="en-US" b="1" dirty="0"/>
              <a:t> des LLMs</a:t>
            </a:r>
            <a:endParaRPr lang="en-CN" dirty="0"/>
          </a:p>
        </p:txBody>
      </p:sp>
      <p:sp>
        <p:nvSpPr>
          <p:cNvPr id="3" name="Content Placeholder 2">
            <a:extLst>
              <a:ext uri="{FF2B5EF4-FFF2-40B4-BE49-F238E27FC236}">
                <a16:creationId xmlns:a16="http://schemas.microsoft.com/office/drawing/2014/main" id="{2B7A087F-C569-0417-2992-F48910BFD9F1}"/>
              </a:ext>
            </a:extLst>
          </p:cNvPr>
          <p:cNvSpPr>
            <a:spLocks noGrp="1"/>
          </p:cNvSpPr>
          <p:nvPr>
            <p:ph idx="1"/>
          </p:nvPr>
        </p:nvSpPr>
        <p:spPr>
          <a:xfrm>
            <a:off x="838200" y="1690688"/>
            <a:ext cx="10515600" cy="4351338"/>
          </a:xfrm>
        </p:spPr>
        <p:txBody>
          <a:bodyPr/>
          <a:lstStyle/>
          <a:p>
            <a:r>
              <a:rPr lang="en-US" altLang="zh-CN" dirty="0"/>
              <a:t>Pretraining</a:t>
            </a:r>
            <a:r>
              <a:rPr lang="zh-CN" altLang="en-US" dirty="0"/>
              <a:t> </a:t>
            </a:r>
            <a:r>
              <a:rPr lang="en-US" altLang="zh-CN" dirty="0"/>
              <a:t>-&gt;</a:t>
            </a:r>
            <a:r>
              <a:rPr lang="zh-CN" altLang="en-US" dirty="0"/>
              <a:t> </a:t>
            </a:r>
            <a:r>
              <a:rPr lang="en-US" altLang="zh-CN" dirty="0"/>
              <a:t>Supervised</a:t>
            </a:r>
            <a:r>
              <a:rPr lang="zh-CN" altLang="en-US" dirty="0"/>
              <a:t> </a:t>
            </a:r>
            <a:r>
              <a:rPr lang="en-US" altLang="zh-CN" dirty="0"/>
              <a:t>Fine-tuning</a:t>
            </a:r>
            <a:r>
              <a:rPr lang="zh-CN" altLang="en-US" dirty="0"/>
              <a:t> </a:t>
            </a:r>
            <a:r>
              <a:rPr lang="en-US" altLang="zh-CN" dirty="0"/>
              <a:t>(SFT)</a:t>
            </a:r>
            <a:r>
              <a:rPr lang="zh-CN" altLang="en-US" dirty="0"/>
              <a:t> </a:t>
            </a:r>
            <a:r>
              <a:rPr lang="en-US" altLang="zh-CN" dirty="0"/>
              <a:t>-&gt;</a:t>
            </a:r>
            <a:r>
              <a:rPr lang="zh-CN" altLang="en-US" dirty="0"/>
              <a:t> </a:t>
            </a:r>
            <a:r>
              <a:rPr lang="en-US" altLang="zh-CN" dirty="0"/>
              <a:t>Reinforcement</a:t>
            </a:r>
            <a:r>
              <a:rPr lang="zh-CN" altLang="en-US" dirty="0"/>
              <a:t> </a:t>
            </a:r>
            <a:r>
              <a:rPr lang="en-US" altLang="zh-CN" dirty="0"/>
              <a:t>Learning</a:t>
            </a:r>
            <a:r>
              <a:rPr lang="zh-CN" altLang="en-US" dirty="0"/>
              <a:t> </a:t>
            </a:r>
            <a:r>
              <a:rPr lang="en-US" altLang="zh-CN" dirty="0"/>
              <a:t>Human</a:t>
            </a:r>
            <a:r>
              <a:rPr lang="zh-CN" altLang="en-US" dirty="0"/>
              <a:t> </a:t>
            </a:r>
            <a:r>
              <a:rPr lang="en-US" altLang="zh-CN" dirty="0"/>
              <a:t>Feedback</a:t>
            </a:r>
            <a:r>
              <a:rPr lang="zh-CN" altLang="en-US" dirty="0"/>
              <a:t> </a:t>
            </a:r>
            <a:r>
              <a:rPr lang="en-US" altLang="zh-CN" dirty="0"/>
              <a:t>(RLHF)</a:t>
            </a:r>
            <a:endParaRPr lang="en-CN" dirty="0"/>
          </a:p>
        </p:txBody>
      </p:sp>
      <p:pic>
        <p:nvPicPr>
          <p:cNvPr id="4" name="Picture 3">
            <a:extLst>
              <a:ext uri="{FF2B5EF4-FFF2-40B4-BE49-F238E27FC236}">
                <a16:creationId xmlns:a16="http://schemas.microsoft.com/office/drawing/2014/main" id="{8B46EC9C-31B7-F7F5-4E40-293DFB5C74A7}"/>
              </a:ext>
            </a:extLst>
          </p:cNvPr>
          <p:cNvPicPr>
            <a:picLocks noChangeAspect="1"/>
          </p:cNvPicPr>
          <p:nvPr/>
        </p:nvPicPr>
        <p:blipFill>
          <a:blip r:embed="rId2"/>
          <a:stretch>
            <a:fillRect/>
          </a:stretch>
        </p:blipFill>
        <p:spPr>
          <a:xfrm>
            <a:off x="1588246" y="2749071"/>
            <a:ext cx="8019229" cy="3743804"/>
          </a:xfrm>
          <a:prstGeom prst="rect">
            <a:avLst/>
          </a:prstGeom>
        </p:spPr>
      </p:pic>
    </p:spTree>
    <p:extLst>
      <p:ext uri="{BB962C8B-B14F-4D97-AF65-F5344CB8AC3E}">
        <p14:creationId xmlns:p14="http://schemas.microsoft.com/office/powerpoint/2010/main" val="42309466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F0041-4476-B7F6-D573-7227DE609A5D}"/>
              </a:ext>
            </a:extLst>
          </p:cNvPr>
          <p:cNvSpPr>
            <a:spLocks noGrp="1"/>
          </p:cNvSpPr>
          <p:nvPr>
            <p:ph type="title"/>
          </p:nvPr>
        </p:nvSpPr>
        <p:spPr/>
        <p:txBody>
          <a:bodyPr/>
          <a:lstStyle/>
          <a:p>
            <a:r>
              <a:rPr lang="en-CN" dirty="0"/>
              <a:t>Instru</a:t>
            </a:r>
            <a:r>
              <a:rPr lang="en-US" altLang="zh-CN" dirty="0" err="1"/>
              <a:t>ction</a:t>
            </a:r>
            <a:r>
              <a:rPr lang="zh-CN" altLang="en-US" dirty="0"/>
              <a:t> </a:t>
            </a:r>
            <a:r>
              <a:rPr lang="en-US" altLang="zh-CN" dirty="0"/>
              <a:t>Tuning</a:t>
            </a:r>
            <a:endParaRPr lang="en-CN" dirty="0"/>
          </a:p>
        </p:txBody>
      </p:sp>
      <p:sp>
        <p:nvSpPr>
          <p:cNvPr id="3" name="Content Placeholder 2">
            <a:extLst>
              <a:ext uri="{FF2B5EF4-FFF2-40B4-BE49-F238E27FC236}">
                <a16:creationId xmlns:a16="http://schemas.microsoft.com/office/drawing/2014/main" id="{ABDCB6AD-DC82-14B8-9C8B-3074B51D9095}"/>
              </a:ext>
            </a:extLst>
          </p:cNvPr>
          <p:cNvSpPr>
            <a:spLocks noGrp="1"/>
          </p:cNvSpPr>
          <p:nvPr>
            <p:ph idx="1"/>
          </p:nvPr>
        </p:nvSpPr>
        <p:spPr>
          <a:xfrm>
            <a:off x="838200" y="1604496"/>
            <a:ext cx="10515600" cy="4351338"/>
          </a:xfrm>
        </p:spPr>
        <p:txBody>
          <a:bodyPr>
            <a:normAutofit/>
          </a:bodyPr>
          <a:lstStyle/>
          <a:p>
            <a:r>
              <a:rPr lang="en-US" altLang="zh-CN" sz="2400" dirty="0" err="1"/>
              <a:t>Pré-entraîner</a:t>
            </a:r>
            <a:r>
              <a:rPr lang="en-US" altLang="zh-CN" sz="2400" dirty="0"/>
              <a:t> un LLM, </a:t>
            </a:r>
            <a:r>
              <a:rPr lang="en-US" altLang="zh-CN" sz="2400" dirty="0" err="1"/>
              <a:t>puis</a:t>
            </a:r>
            <a:r>
              <a:rPr lang="en-US" altLang="zh-CN" sz="2400" dirty="0"/>
              <a:t> le finetune sur de </a:t>
            </a:r>
            <a:r>
              <a:rPr lang="en-US" altLang="zh-CN" sz="2400" dirty="0" err="1"/>
              <a:t>nombreuses</a:t>
            </a:r>
            <a:r>
              <a:rPr lang="en-US" altLang="zh-CN" sz="2400" dirty="0"/>
              <a:t> </a:t>
            </a:r>
            <a:r>
              <a:rPr lang="en-US" altLang="zh-CN" sz="2400" dirty="0" err="1"/>
              <a:t>tâches</a:t>
            </a:r>
            <a:r>
              <a:rPr lang="en-US" altLang="zh-CN" sz="2400" dirty="0"/>
              <a:t> </a:t>
            </a:r>
            <a:r>
              <a:rPr lang="en-US" altLang="zh-CN" sz="2400" dirty="0" err="1"/>
              <a:t>différentes</a:t>
            </a:r>
            <a:r>
              <a:rPr lang="en-US" altLang="zh-CN" sz="2400" dirty="0"/>
              <a:t>, et le </a:t>
            </a:r>
            <a:r>
              <a:rPr lang="en-US" altLang="zh-CN" sz="2400" dirty="0" err="1"/>
              <a:t>généraliser</a:t>
            </a:r>
            <a:r>
              <a:rPr lang="en-US" altLang="zh-CN" sz="2400" dirty="0"/>
              <a:t> à de </a:t>
            </a:r>
            <a:r>
              <a:rPr lang="en-US" altLang="zh-CN" sz="2400" dirty="0" err="1"/>
              <a:t>nouvelles</a:t>
            </a:r>
            <a:r>
              <a:rPr lang="en-US" altLang="zh-CN" sz="2400" dirty="0"/>
              <a:t> </a:t>
            </a:r>
            <a:r>
              <a:rPr lang="en-US" altLang="zh-CN" sz="2400" dirty="0" err="1"/>
              <a:t>tâches</a:t>
            </a:r>
            <a:endParaRPr lang="en-US" altLang="zh-CN" sz="2400" dirty="0"/>
          </a:p>
        </p:txBody>
      </p:sp>
      <p:pic>
        <p:nvPicPr>
          <p:cNvPr id="4" name="Picture 3">
            <a:extLst>
              <a:ext uri="{FF2B5EF4-FFF2-40B4-BE49-F238E27FC236}">
                <a16:creationId xmlns:a16="http://schemas.microsoft.com/office/drawing/2014/main" id="{067ECC29-8C54-0221-56C4-93DFC689020C}"/>
              </a:ext>
            </a:extLst>
          </p:cNvPr>
          <p:cNvPicPr>
            <a:picLocks noChangeAspect="1"/>
          </p:cNvPicPr>
          <p:nvPr/>
        </p:nvPicPr>
        <p:blipFill>
          <a:blip r:embed="rId2"/>
          <a:stretch>
            <a:fillRect/>
          </a:stretch>
        </p:blipFill>
        <p:spPr>
          <a:xfrm>
            <a:off x="2030507" y="2466873"/>
            <a:ext cx="6348506" cy="4160016"/>
          </a:xfrm>
          <a:prstGeom prst="rect">
            <a:avLst/>
          </a:prstGeom>
        </p:spPr>
      </p:pic>
    </p:spTree>
    <p:extLst>
      <p:ext uri="{BB962C8B-B14F-4D97-AF65-F5344CB8AC3E}">
        <p14:creationId xmlns:p14="http://schemas.microsoft.com/office/powerpoint/2010/main" val="39456858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5CCE1-52B3-05A3-8FE1-EAD798864B5E}"/>
              </a:ext>
            </a:extLst>
          </p:cNvPr>
          <p:cNvSpPr>
            <a:spLocks noGrp="1"/>
          </p:cNvSpPr>
          <p:nvPr>
            <p:ph type="title"/>
          </p:nvPr>
        </p:nvSpPr>
        <p:spPr/>
        <p:txBody>
          <a:bodyPr/>
          <a:lstStyle/>
          <a:p>
            <a:r>
              <a:rPr lang="en-US" altLang="zh-CN" dirty="0"/>
              <a:t>Instruction</a:t>
            </a:r>
            <a:r>
              <a:rPr lang="zh-CN" altLang="en-US" dirty="0"/>
              <a:t> </a:t>
            </a:r>
            <a:r>
              <a:rPr lang="en-US" altLang="zh-CN" dirty="0"/>
              <a:t>Tuning</a:t>
            </a:r>
            <a:endParaRPr lang="en-CN" dirty="0"/>
          </a:p>
        </p:txBody>
      </p:sp>
      <p:sp>
        <p:nvSpPr>
          <p:cNvPr id="7" name="TextBox 6">
            <a:extLst>
              <a:ext uri="{FF2B5EF4-FFF2-40B4-BE49-F238E27FC236}">
                <a16:creationId xmlns:a16="http://schemas.microsoft.com/office/drawing/2014/main" id="{DE47DEB7-D054-0B34-81A1-6E169D4B9A0A}"/>
              </a:ext>
            </a:extLst>
          </p:cNvPr>
          <p:cNvSpPr txBox="1"/>
          <p:nvPr/>
        </p:nvSpPr>
        <p:spPr>
          <a:xfrm>
            <a:off x="950258" y="1807046"/>
            <a:ext cx="11313459" cy="2677656"/>
          </a:xfrm>
          <a:prstGeom prst="rect">
            <a:avLst/>
          </a:prstGeom>
          <a:noFill/>
        </p:spPr>
        <p:txBody>
          <a:bodyPr wrap="square">
            <a:spAutoFit/>
          </a:bodyPr>
          <a:lstStyle/>
          <a:p>
            <a:pPr marL="285750" indent="-285750">
              <a:buFont typeface="Arial" panose="020B0604020202020204" pitchFamily="34" charset="0"/>
              <a:buChar char="•"/>
            </a:pPr>
            <a:r>
              <a:rPr lang="en-US" sz="2400" dirty="0"/>
              <a:t>Fine</a:t>
            </a:r>
            <a:r>
              <a:rPr lang="en-US" altLang="zh-CN" sz="2400" dirty="0"/>
              <a:t>tuning</a:t>
            </a:r>
            <a:r>
              <a:rPr lang="en-US" sz="2400" dirty="0"/>
              <a:t> les LLMs </a:t>
            </a:r>
            <a:r>
              <a:rPr lang="en-US" sz="2400" dirty="0" err="1"/>
              <a:t>en</a:t>
            </a:r>
            <a:r>
              <a:rPr lang="en-US" sz="2400" dirty="0"/>
              <a:t> </a:t>
            </a:r>
            <a:r>
              <a:rPr lang="en-US" sz="2400" dirty="0" err="1"/>
              <a:t>utilisant</a:t>
            </a:r>
            <a:r>
              <a:rPr lang="en-US" sz="2400" dirty="0"/>
              <a:t> des </a:t>
            </a:r>
            <a:r>
              <a:rPr lang="en-US" sz="2400" dirty="0" err="1"/>
              <a:t>paires</a:t>
            </a:r>
            <a:r>
              <a:rPr lang="en-US" sz="2400" dirty="0"/>
              <a:t> (INSTRUCTION, OUTPUT)</a:t>
            </a:r>
          </a:p>
          <a:p>
            <a:pPr lvl="1">
              <a:buFont typeface="Arial" panose="020B0604020202020204" pitchFamily="34" charset="0"/>
              <a:buChar char="•"/>
            </a:pPr>
            <a:r>
              <a:rPr lang="en-US" sz="2000" dirty="0"/>
              <a:t>INSTRUCTION : instruction </a:t>
            </a:r>
            <a:r>
              <a:rPr lang="en-US" sz="2000" dirty="0" err="1"/>
              <a:t>humaine</a:t>
            </a:r>
            <a:r>
              <a:rPr lang="en-US" sz="2000" dirty="0"/>
              <a:t> pour le </a:t>
            </a:r>
            <a:r>
              <a:rPr lang="en-US" sz="2000" dirty="0" err="1"/>
              <a:t>modèle</a:t>
            </a:r>
            <a:endParaRPr lang="en-US" sz="2000" dirty="0"/>
          </a:p>
          <a:p>
            <a:pPr lvl="1">
              <a:buFont typeface="Arial" panose="020B0604020202020204" pitchFamily="34" charset="0"/>
              <a:buChar char="•"/>
            </a:pPr>
            <a:r>
              <a:rPr lang="en-US" sz="2000" dirty="0"/>
              <a:t>OUTPUT : le </a:t>
            </a:r>
            <a:r>
              <a:rPr lang="en-US" sz="2000" dirty="0" err="1"/>
              <a:t>résultat</a:t>
            </a:r>
            <a:r>
              <a:rPr lang="en-US" sz="2000" dirty="0"/>
              <a:t> </a:t>
            </a:r>
            <a:r>
              <a:rPr lang="en-US" sz="2000" dirty="0" err="1"/>
              <a:t>souhaité</a:t>
            </a:r>
            <a:r>
              <a:rPr lang="en-US" sz="2000" dirty="0"/>
              <a:t> qui suit </a:t>
            </a:r>
            <a:r>
              <a:rPr lang="en-US" sz="2000" dirty="0" err="1"/>
              <a:t>l'INSTRUCTION</a:t>
            </a:r>
            <a:endParaRPr lang="en-US" sz="2000" dirty="0"/>
          </a:p>
          <a:p>
            <a:pPr lvl="1"/>
            <a:endParaRPr lang="en-US" sz="2000" dirty="0"/>
          </a:p>
          <a:p>
            <a:pPr marL="285750" indent="-285750">
              <a:buFont typeface="Arial" panose="020B0604020202020204" pitchFamily="34" charset="0"/>
              <a:buChar char="•"/>
            </a:pPr>
            <a:r>
              <a:rPr lang="en-US" sz="2400" dirty="0" err="1"/>
              <a:t>Objectifs</a:t>
            </a:r>
            <a:r>
              <a:rPr lang="en-US" sz="2400" dirty="0"/>
              <a:t> :</a:t>
            </a:r>
          </a:p>
          <a:p>
            <a:pPr lvl="1">
              <a:buFont typeface="Arial" panose="020B0604020202020204" pitchFamily="34" charset="0"/>
              <a:buChar char="•"/>
            </a:pPr>
            <a:r>
              <a:rPr lang="en-US" sz="2000" dirty="0" err="1"/>
              <a:t>Combler</a:t>
            </a:r>
            <a:r>
              <a:rPr lang="en-US" sz="2000" dirty="0"/>
              <a:t> </a:t>
            </a:r>
            <a:r>
              <a:rPr lang="en-US" sz="2000" dirty="0" err="1"/>
              <a:t>l'écart</a:t>
            </a:r>
            <a:r>
              <a:rPr lang="en-US" sz="2000" dirty="0"/>
              <a:t> entre les </a:t>
            </a:r>
            <a:r>
              <a:rPr lang="en-US" sz="2000" dirty="0" err="1"/>
              <a:t>objectifs</a:t>
            </a:r>
            <a:r>
              <a:rPr lang="en-US" sz="2000" dirty="0"/>
              <a:t> de </a:t>
            </a:r>
            <a:r>
              <a:rPr lang="en-US" sz="2000" dirty="0" err="1"/>
              <a:t>pré-entraînement</a:t>
            </a:r>
            <a:r>
              <a:rPr lang="en-US" sz="2000" dirty="0"/>
              <a:t> et les applications </a:t>
            </a:r>
            <a:r>
              <a:rPr lang="en-US" sz="2000" dirty="0" err="1"/>
              <a:t>en</a:t>
            </a:r>
            <a:r>
              <a:rPr lang="en-US" sz="2000" dirty="0"/>
              <a:t> aval</a:t>
            </a:r>
          </a:p>
          <a:p>
            <a:pPr lvl="1">
              <a:buFont typeface="Arial" panose="020B0604020202020204" pitchFamily="34" charset="0"/>
              <a:buChar char="•"/>
            </a:pPr>
            <a:r>
              <a:rPr lang="en-US" sz="2000" dirty="0" err="1"/>
              <a:t>Orienter</a:t>
            </a:r>
            <a:r>
              <a:rPr lang="en-US" sz="2000" dirty="0"/>
              <a:t> le </a:t>
            </a:r>
            <a:r>
              <a:rPr lang="en-US" sz="2000" dirty="0" err="1"/>
              <a:t>comportement</a:t>
            </a:r>
            <a:r>
              <a:rPr lang="en-US" sz="2000" dirty="0"/>
              <a:t> du </a:t>
            </a:r>
            <a:r>
              <a:rPr lang="en-US" sz="2000" dirty="0" err="1"/>
              <a:t>modèle</a:t>
            </a:r>
            <a:r>
              <a:rPr lang="en-US" sz="2000" dirty="0"/>
              <a:t> </a:t>
            </a:r>
            <a:r>
              <a:rPr lang="en-US" sz="2000" dirty="0" err="1"/>
              <a:t>vers</a:t>
            </a:r>
            <a:r>
              <a:rPr lang="en-US" sz="2000" dirty="0"/>
              <a:t> quelque chose de plus </a:t>
            </a:r>
            <a:r>
              <a:rPr lang="en-US" sz="2000" dirty="0" err="1"/>
              <a:t>contrôlable</a:t>
            </a:r>
            <a:r>
              <a:rPr lang="en-US" sz="2000" dirty="0"/>
              <a:t> et </a:t>
            </a:r>
            <a:r>
              <a:rPr lang="en-US" sz="2000" dirty="0" err="1"/>
              <a:t>prévisible</a:t>
            </a:r>
            <a:endParaRPr lang="en-US" sz="2000" dirty="0"/>
          </a:p>
          <a:p>
            <a:pPr lvl="1">
              <a:buFont typeface="Arial" panose="020B0604020202020204" pitchFamily="34" charset="0"/>
              <a:buChar char="•"/>
            </a:pPr>
            <a:r>
              <a:rPr lang="en-US" sz="2000" dirty="0" err="1"/>
              <a:t>S'adapter</a:t>
            </a:r>
            <a:r>
              <a:rPr lang="en-US" sz="2000" dirty="0"/>
              <a:t> </a:t>
            </a:r>
            <a:r>
              <a:rPr lang="en-US" sz="2000" dirty="0" err="1"/>
              <a:t>rapidement</a:t>
            </a:r>
            <a:r>
              <a:rPr lang="en-US" sz="2000" dirty="0"/>
              <a:t> à un nouveau </a:t>
            </a:r>
            <a:r>
              <a:rPr lang="en-US" sz="2000" dirty="0" err="1"/>
              <a:t>domaine</a:t>
            </a:r>
            <a:r>
              <a:rPr lang="en-US" sz="2000" dirty="0"/>
              <a:t> sans </a:t>
            </a:r>
            <a:r>
              <a:rPr lang="en-US" sz="2000" dirty="0" err="1"/>
              <a:t>nécessiter</a:t>
            </a:r>
            <a:r>
              <a:rPr lang="en-US" sz="2000" dirty="0"/>
              <a:t> un </a:t>
            </a:r>
            <a:r>
              <a:rPr lang="en-US" sz="2000" dirty="0" err="1"/>
              <a:t>réentraînement</a:t>
            </a:r>
            <a:r>
              <a:rPr lang="en-US" sz="2000" dirty="0"/>
              <a:t> </a:t>
            </a:r>
            <a:r>
              <a:rPr lang="en-US" sz="2000" dirty="0" err="1"/>
              <a:t>intensif</a:t>
            </a:r>
            <a:endParaRPr lang="en-US" sz="2000" dirty="0"/>
          </a:p>
        </p:txBody>
      </p:sp>
    </p:spTree>
    <p:extLst>
      <p:ext uri="{BB962C8B-B14F-4D97-AF65-F5344CB8AC3E}">
        <p14:creationId xmlns:p14="http://schemas.microsoft.com/office/powerpoint/2010/main" val="23463967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16968-1A6D-A88C-891B-20194D464772}"/>
              </a:ext>
            </a:extLst>
          </p:cNvPr>
          <p:cNvSpPr>
            <a:spLocks noGrp="1"/>
          </p:cNvSpPr>
          <p:nvPr>
            <p:ph type="title"/>
          </p:nvPr>
        </p:nvSpPr>
        <p:spPr/>
        <p:txBody>
          <a:bodyPr/>
          <a:lstStyle/>
          <a:p>
            <a:r>
              <a:rPr lang="en-US" b="1" dirty="0"/>
              <a:t>Construction de jeu de données </a:t>
            </a:r>
            <a:r>
              <a:rPr lang="en-US" b="1" dirty="0" err="1"/>
              <a:t>d'instructions</a:t>
            </a:r>
            <a:endParaRPr lang="en-US" dirty="0"/>
          </a:p>
        </p:txBody>
      </p:sp>
      <p:pic>
        <p:nvPicPr>
          <p:cNvPr id="4" name="Picture 3">
            <a:extLst>
              <a:ext uri="{FF2B5EF4-FFF2-40B4-BE49-F238E27FC236}">
                <a16:creationId xmlns:a16="http://schemas.microsoft.com/office/drawing/2014/main" id="{C24AC8FD-1080-7B97-645C-2D418992CEC9}"/>
              </a:ext>
            </a:extLst>
          </p:cNvPr>
          <p:cNvPicPr>
            <a:picLocks noChangeAspect="1"/>
          </p:cNvPicPr>
          <p:nvPr/>
        </p:nvPicPr>
        <p:blipFill>
          <a:blip r:embed="rId2"/>
          <a:srcRect b="39340"/>
          <a:stretch/>
        </p:blipFill>
        <p:spPr>
          <a:xfrm>
            <a:off x="2078318" y="3590449"/>
            <a:ext cx="6348506" cy="2523480"/>
          </a:xfrm>
          <a:prstGeom prst="rect">
            <a:avLst/>
          </a:prstGeom>
        </p:spPr>
      </p:pic>
      <p:sp>
        <p:nvSpPr>
          <p:cNvPr id="10" name="TextBox 9">
            <a:extLst>
              <a:ext uri="{FF2B5EF4-FFF2-40B4-BE49-F238E27FC236}">
                <a16:creationId xmlns:a16="http://schemas.microsoft.com/office/drawing/2014/main" id="{A2E6C0D1-27A4-B471-9F36-1C6938B2BB57}"/>
              </a:ext>
            </a:extLst>
          </p:cNvPr>
          <p:cNvSpPr txBox="1"/>
          <p:nvPr/>
        </p:nvSpPr>
        <p:spPr>
          <a:xfrm>
            <a:off x="1045881" y="1763405"/>
            <a:ext cx="10351247" cy="1384995"/>
          </a:xfrm>
          <a:prstGeom prst="rect">
            <a:avLst/>
          </a:prstGeom>
          <a:noFill/>
        </p:spPr>
        <p:txBody>
          <a:bodyPr wrap="square">
            <a:spAutoFit/>
          </a:bodyPr>
          <a:lstStyle/>
          <a:p>
            <a:pPr marL="285750" indent="-285750">
              <a:buFont typeface="Arial" panose="020B0604020202020204" pitchFamily="34" charset="0"/>
              <a:buChar char="•"/>
            </a:pPr>
            <a:r>
              <a:rPr lang="en-US" sz="2400" dirty="0" err="1"/>
              <a:t>Chaque</a:t>
            </a:r>
            <a:r>
              <a:rPr lang="en-US" sz="2400" dirty="0"/>
              <a:t> instance </a:t>
            </a:r>
            <a:r>
              <a:rPr lang="en-US" sz="2400" dirty="0" err="1"/>
              <a:t>est</a:t>
            </a:r>
            <a:r>
              <a:rPr lang="en-US" sz="2400" dirty="0"/>
              <a:t> </a:t>
            </a:r>
            <a:r>
              <a:rPr lang="en-US" sz="2400" dirty="0" err="1"/>
              <a:t>composée</a:t>
            </a:r>
            <a:r>
              <a:rPr lang="en-US" sz="2400" dirty="0"/>
              <a:t> de trois </a:t>
            </a:r>
            <a:r>
              <a:rPr lang="en-US" sz="2400" dirty="0" err="1"/>
              <a:t>éléments</a:t>
            </a:r>
            <a:r>
              <a:rPr lang="en-US" altLang="zh-CN" sz="2400" dirty="0"/>
              <a:t>:</a:t>
            </a:r>
          </a:p>
          <a:p>
            <a:pPr marL="742950" lvl="1" indent="-285750">
              <a:buFont typeface="Arial" panose="020B0604020202020204" pitchFamily="34" charset="0"/>
              <a:buChar char="•"/>
            </a:pPr>
            <a:r>
              <a:rPr lang="en-US" sz="2000" dirty="0"/>
              <a:t>Une instruction : </a:t>
            </a:r>
            <a:r>
              <a:rPr lang="en-US" sz="2000" dirty="0" err="1"/>
              <a:t>une</a:t>
            </a:r>
            <a:r>
              <a:rPr lang="en-US" sz="2000" dirty="0"/>
              <a:t> </a:t>
            </a:r>
            <a:r>
              <a:rPr lang="en-US" sz="2000" dirty="0" err="1"/>
              <a:t>séquence</a:t>
            </a:r>
            <a:r>
              <a:rPr lang="en-US" sz="2000" dirty="0"/>
              <a:t> de </a:t>
            </a:r>
            <a:r>
              <a:rPr lang="en-US" sz="2000" dirty="0" err="1"/>
              <a:t>texte</a:t>
            </a:r>
            <a:r>
              <a:rPr lang="en-US" sz="2000" dirty="0"/>
              <a:t> </a:t>
            </a:r>
            <a:r>
              <a:rPr lang="en-US" sz="2000" dirty="0" err="1"/>
              <a:t>en</a:t>
            </a:r>
            <a:r>
              <a:rPr lang="en-US" sz="2000" dirty="0"/>
              <a:t> </a:t>
            </a:r>
            <a:r>
              <a:rPr lang="en-US" sz="2000" dirty="0" err="1"/>
              <a:t>langage</a:t>
            </a:r>
            <a:r>
              <a:rPr lang="en-US" sz="2000" dirty="0"/>
              <a:t> naturel pour </a:t>
            </a:r>
            <a:r>
              <a:rPr lang="en-US" sz="2000" dirty="0" err="1"/>
              <a:t>spécifier</a:t>
            </a:r>
            <a:r>
              <a:rPr lang="en-US" sz="2000" dirty="0"/>
              <a:t> la </a:t>
            </a:r>
            <a:r>
              <a:rPr lang="en-US" sz="2000" dirty="0" err="1"/>
              <a:t>tâche</a:t>
            </a:r>
            <a:endParaRPr lang="en-US" sz="2000" dirty="0"/>
          </a:p>
          <a:p>
            <a:pPr marL="742950" lvl="1" indent="-285750">
              <a:buFont typeface="Arial" panose="020B0604020202020204" pitchFamily="34" charset="0"/>
              <a:buChar char="•"/>
            </a:pPr>
            <a:r>
              <a:rPr lang="en-US" sz="2000" dirty="0"/>
              <a:t>Une entrée </a:t>
            </a:r>
            <a:r>
              <a:rPr lang="en-US" sz="2000" dirty="0" err="1"/>
              <a:t>optionnelle</a:t>
            </a:r>
            <a:r>
              <a:rPr lang="en-US" sz="2000" dirty="0"/>
              <a:t> : des </a:t>
            </a:r>
            <a:r>
              <a:rPr lang="en-US" sz="2000" dirty="0" err="1"/>
              <a:t>informations</a:t>
            </a:r>
            <a:r>
              <a:rPr lang="en-US" sz="2000" dirty="0"/>
              <a:t> </a:t>
            </a:r>
            <a:r>
              <a:rPr lang="en-US" sz="2000" dirty="0" err="1"/>
              <a:t>supplémentaires</a:t>
            </a:r>
            <a:r>
              <a:rPr lang="en-US" sz="2000" dirty="0"/>
              <a:t> pour le context</a:t>
            </a:r>
          </a:p>
          <a:p>
            <a:pPr marL="742950" lvl="1" indent="-285750">
              <a:buFont typeface="Arial" panose="020B0604020202020204" pitchFamily="34" charset="0"/>
              <a:buChar char="•"/>
            </a:pPr>
            <a:r>
              <a:rPr lang="en-US" sz="2000" dirty="0" err="1"/>
              <a:t>Résultat</a:t>
            </a:r>
            <a:r>
              <a:rPr lang="en-US" sz="2000" dirty="0"/>
              <a:t> : un </a:t>
            </a:r>
            <a:r>
              <a:rPr lang="en-US" sz="2000" dirty="0" err="1"/>
              <a:t>résultat</a:t>
            </a:r>
            <a:r>
              <a:rPr lang="en-US" sz="2000" dirty="0"/>
              <a:t> </a:t>
            </a:r>
            <a:r>
              <a:rPr lang="en-US" sz="2000" dirty="0" err="1"/>
              <a:t>anticipé</a:t>
            </a:r>
            <a:r>
              <a:rPr lang="en-US" sz="2000" dirty="0"/>
              <a:t> </a:t>
            </a:r>
            <a:r>
              <a:rPr lang="en-US" sz="2000" dirty="0" err="1"/>
              <a:t>basé</a:t>
            </a:r>
            <a:r>
              <a:rPr lang="en-US" sz="2000" dirty="0"/>
              <a:t> sur </a:t>
            </a:r>
            <a:r>
              <a:rPr lang="en-US" sz="2000" dirty="0" err="1"/>
              <a:t>l'instruction</a:t>
            </a:r>
            <a:r>
              <a:rPr lang="en-US" sz="2000" dirty="0"/>
              <a:t> et </a:t>
            </a:r>
            <a:r>
              <a:rPr lang="en-US" sz="2000" dirty="0" err="1"/>
              <a:t>l'entrée</a:t>
            </a:r>
            <a:endParaRPr lang="en-US" sz="2000" dirty="0"/>
          </a:p>
        </p:txBody>
      </p:sp>
    </p:spTree>
    <p:extLst>
      <p:ext uri="{BB962C8B-B14F-4D97-AF65-F5344CB8AC3E}">
        <p14:creationId xmlns:p14="http://schemas.microsoft.com/office/powerpoint/2010/main" val="34138368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9AF7D-B7D7-8975-14B0-229B4B434383}"/>
              </a:ext>
            </a:extLst>
          </p:cNvPr>
          <p:cNvSpPr>
            <a:spLocks noGrp="1"/>
          </p:cNvSpPr>
          <p:nvPr>
            <p:ph type="title"/>
          </p:nvPr>
        </p:nvSpPr>
        <p:spPr/>
        <p:txBody>
          <a:bodyPr/>
          <a:lstStyle/>
          <a:p>
            <a:r>
              <a:rPr lang="en-US" b="1" dirty="0"/>
              <a:t>Construction de jeu de données </a:t>
            </a:r>
            <a:r>
              <a:rPr lang="en-US" b="1" dirty="0" err="1"/>
              <a:t>d'instructions</a:t>
            </a:r>
            <a:endParaRPr lang="en-CN" dirty="0"/>
          </a:p>
        </p:txBody>
      </p:sp>
      <p:pic>
        <p:nvPicPr>
          <p:cNvPr id="4" name="Picture 3">
            <a:extLst>
              <a:ext uri="{FF2B5EF4-FFF2-40B4-BE49-F238E27FC236}">
                <a16:creationId xmlns:a16="http://schemas.microsoft.com/office/drawing/2014/main" id="{56ADD5FE-3818-7A92-0E70-ADC6B3308112}"/>
              </a:ext>
            </a:extLst>
          </p:cNvPr>
          <p:cNvPicPr>
            <a:picLocks noChangeAspect="1"/>
          </p:cNvPicPr>
          <p:nvPr/>
        </p:nvPicPr>
        <p:blipFill>
          <a:blip r:embed="rId2"/>
          <a:stretch>
            <a:fillRect/>
          </a:stretch>
        </p:blipFill>
        <p:spPr>
          <a:xfrm>
            <a:off x="1875118" y="3082644"/>
            <a:ext cx="7772400" cy="3166971"/>
          </a:xfrm>
          <a:prstGeom prst="rect">
            <a:avLst/>
          </a:prstGeom>
        </p:spPr>
      </p:pic>
      <p:sp>
        <p:nvSpPr>
          <p:cNvPr id="8" name="TextBox 7">
            <a:extLst>
              <a:ext uri="{FF2B5EF4-FFF2-40B4-BE49-F238E27FC236}">
                <a16:creationId xmlns:a16="http://schemas.microsoft.com/office/drawing/2014/main" id="{366D4F8F-975A-0B96-2493-A2C55005EE14}"/>
              </a:ext>
            </a:extLst>
          </p:cNvPr>
          <p:cNvSpPr txBox="1"/>
          <p:nvPr/>
        </p:nvSpPr>
        <p:spPr>
          <a:xfrm>
            <a:off x="881530" y="1848057"/>
            <a:ext cx="9496612" cy="1077218"/>
          </a:xfrm>
          <a:prstGeom prst="rect">
            <a:avLst/>
          </a:prstGeom>
          <a:noFill/>
        </p:spPr>
        <p:txBody>
          <a:bodyPr wrap="square">
            <a:spAutoFit/>
          </a:bodyPr>
          <a:lstStyle/>
          <a:p>
            <a:pPr>
              <a:buFont typeface="Arial" panose="020B0604020202020204" pitchFamily="34" charset="0"/>
              <a:buChar char="•"/>
            </a:pPr>
            <a:r>
              <a:rPr lang="en-US" sz="2400" dirty="0"/>
              <a:t>Deux approaches</a:t>
            </a:r>
          </a:p>
          <a:p>
            <a:pPr lvl="1">
              <a:buFont typeface="Arial" panose="020B0604020202020204" pitchFamily="34" charset="0"/>
              <a:buChar char="•"/>
            </a:pPr>
            <a:r>
              <a:rPr lang="en-US" sz="2000" dirty="0" err="1"/>
              <a:t>Intégration</a:t>
            </a:r>
            <a:r>
              <a:rPr lang="en-US" sz="2000" dirty="0"/>
              <a:t> de données à </a:t>
            </a:r>
            <a:r>
              <a:rPr lang="en-US" sz="2000" dirty="0" err="1"/>
              <a:t>partir</a:t>
            </a:r>
            <a:r>
              <a:rPr lang="en-US" sz="2000" dirty="0"/>
              <a:t> de jeux de données </a:t>
            </a:r>
            <a:r>
              <a:rPr lang="en-US" sz="2000" dirty="0" err="1"/>
              <a:t>annotés</a:t>
            </a:r>
            <a:r>
              <a:rPr lang="en-US" sz="2000" dirty="0"/>
              <a:t> </a:t>
            </a:r>
            <a:r>
              <a:rPr lang="en-US" sz="2000" dirty="0" err="1"/>
              <a:t>en</a:t>
            </a:r>
            <a:r>
              <a:rPr lang="en-US" sz="2000" dirty="0"/>
              <a:t> </a:t>
            </a:r>
            <a:r>
              <a:rPr lang="en-US" sz="2000" dirty="0" err="1"/>
              <a:t>langage</a:t>
            </a:r>
            <a:r>
              <a:rPr lang="en-US" sz="2000" dirty="0"/>
              <a:t> naturel</a:t>
            </a:r>
          </a:p>
          <a:p>
            <a:pPr lvl="1">
              <a:buFont typeface="Arial" panose="020B0604020202020204" pitchFamily="34" charset="0"/>
              <a:buChar char="•"/>
            </a:pPr>
            <a:r>
              <a:rPr lang="en-US" sz="2000" dirty="0" err="1"/>
              <a:t>Génération</a:t>
            </a:r>
            <a:r>
              <a:rPr lang="en-US" sz="2000" dirty="0"/>
              <a:t> de sorties à </a:t>
            </a:r>
            <a:r>
              <a:rPr lang="en-US" sz="2000" dirty="0" err="1"/>
              <a:t>partir</a:t>
            </a:r>
            <a:r>
              <a:rPr lang="en-US" sz="2000" dirty="0"/>
              <a:t> des LLMs</a:t>
            </a:r>
          </a:p>
        </p:txBody>
      </p:sp>
    </p:spTree>
    <p:extLst>
      <p:ext uri="{BB962C8B-B14F-4D97-AF65-F5344CB8AC3E}">
        <p14:creationId xmlns:p14="http://schemas.microsoft.com/office/powerpoint/2010/main" val="27968598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1AFF1-3462-C091-65D0-7A53363FFB0E}"/>
              </a:ext>
            </a:extLst>
          </p:cNvPr>
          <p:cNvSpPr>
            <a:spLocks noGrp="1"/>
          </p:cNvSpPr>
          <p:nvPr>
            <p:ph type="title"/>
          </p:nvPr>
        </p:nvSpPr>
        <p:spPr/>
        <p:txBody>
          <a:bodyPr>
            <a:normAutofit fontScale="90000"/>
          </a:bodyPr>
          <a:lstStyle/>
          <a:p>
            <a:r>
              <a:rPr lang="en-US" altLang="zh-CN" dirty="0" err="1"/>
              <a:t>Génération</a:t>
            </a:r>
            <a:r>
              <a:rPr lang="en-US" altLang="zh-CN" dirty="0"/>
              <a:t> </a:t>
            </a:r>
            <a:r>
              <a:rPr lang="en-US" altLang="zh-CN" dirty="0" err="1"/>
              <a:t>automatique</a:t>
            </a:r>
            <a:r>
              <a:rPr lang="en-US" altLang="zh-CN" dirty="0"/>
              <a:t> de données </a:t>
            </a:r>
            <a:r>
              <a:rPr lang="en-US" altLang="zh-CN" dirty="0" err="1"/>
              <a:t>d'ajustement</a:t>
            </a:r>
            <a:r>
              <a:rPr lang="en-US" altLang="zh-CN" dirty="0"/>
              <a:t> des instructions à </a:t>
            </a:r>
            <a:r>
              <a:rPr lang="en-US" altLang="zh-CN" dirty="0" err="1"/>
              <a:t>partir</a:t>
            </a:r>
            <a:r>
              <a:rPr lang="en-US" altLang="zh-CN" dirty="0"/>
              <a:t> des LLMs (Self-Instruct, Wang et al. 2022)</a:t>
            </a:r>
            <a:endParaRPr lang="en-CN" dirty="0"/>
          </a:p>
        </p:txBody>
      </p:sp>
      <p:pic>
        <p:nvPicPr>
          <p:cNvPr id="4" name="Picture 3">
            <a:extLst>
              <a:ext uri="{FF2B5EF4-FFF2-40B4-BE49-F238E27FC236}">
                <a16:creationId xmlns:a16="http://schemas.microsoft.com/office/drawing/2014/main" id="{A7488A41-210D-910C-1B59-14D176BE5BFB}"/>
              </a:ext>
            </a:extLst>
          </p:cNvPr>
          <p:cNvPicPr>
            <a:picLocks noChangeAspect="1"/>
          </p:cNvPicPr>
          <p:nvPr/>
        </p:nvPicPr>
        <p:blipFill>
          <a:blip r:embed="rId2"/>
          <a:srcRect t="6126"/>
          <a:stretch/>
        </p:blipFill>
        <p:spPr>
          <a:xfrm>
            <a:off x="1677894" y="2318871"/>
            <a:ext cx="7772400" cy="3481575"/>
          </a:xfrm>
          <a:prstGeom prst="rect">
            <a:avLst/>
          </a:prstGeom>
        </p:spPr>
      </p:pic>
      <p:sp>
        <p:nvSpPr>
          <p:cNvPr id="6" name="TextBox 5">
            <a:extLst>
              <a:ext uri="{FF2B5EF4-FFF2-40B4-BE49-F238E27FC236}">
                <a16:creationId xmlns:a16="http://schemas.microsoft.com/office/drawing/2014/main" id="{891AB173-916B-EC09-6344-A7D81852F70C}"/>
              </a:ext>
            </a:extLst>
          </p:cNvPr>
          <p:cNvSpPr txBox="1"/>
          <p:nvPr/>
        </p:nvSpPr>
        <p:spPr>
          <a:xfrm>
            <a:off x="2928471" y="6311900"/>
            <a:ext cx="6096000" cy="369332"/>
          </a:xfrm>
          <a:prstGeom prst="rect">
            <a:avLst/>
          </a:prstGeom>
          <a:noFill/>
        </p:spPr>
        <p:txBody>
          <a:bodyPr wrap="square">
            <a:spAutoFit/>
          </a:bodyPr>
          <a:lstStyle/>
          <a:p>
            <a:r>
              <a:rPr lang="en-US" sz="1800" b="0" dirty="0">
                <a:effectLst/>
                <a:latin typeface="Helvetica" pitchFamily="2" charset="0"/>
              </a:rPr>
              <a:t>https://</a:t>
            </a:r>
            <a:r>
              <a:rPr lang="en-US" sz="1800" b="0" dirty="0" err="1">
                <a:effectLst/>
                <a:latin typeface="Helvetica" pitchFamily="2" charset="0"/>
              </a:rPr>
              <a:t>arxiv.org</a:t>
            </a:r>
            <a:r>
              <a:rPr lang="en-US" sz="1800" b="0" dirty="0">
                <a:effectLst/>
                <a:latin typeface="Helvetica" pitchFamily="2" charset="0"/>
              </a:rPr>
              <a:t>/abs/2212.10560 </a:t>
            </a:r>
            <a:endParaRPr lang="en-US" dirty="0">
              <a:effectLst/>
            </a:endParaRPr>
          </a:p>
        </p:txBody>
      </p:sp>
    </p:spTree>
    <p:extLst>
      <p:ext uri="{BB962C8B-B14F-4D97-AF65-F5344CB8AC3E}">
        <p14:creationId xmlns:p14="http://schemas.microsoft.com/office/powerpoint/2010/main" val="11361219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AA78DC-38B7-EAD3-9FDA-29E4813200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3816FC-6C90-6BBA-D51F-30107DBF481B}"/>
              </a:ext>
            </a:extLst>
          </p:cNvPr>
          <p:cNvSpPr>
            <a:spLocks noGrp="1"/>
          </p:cNvSpPr>
          <p:nvPr>
            <p:ph type="title"/>
          </p:nvPr>
        </p:nvSpPr>
        <p:spPr/>
        <p:txBody>
          <a:bodyPr/>
          <a:lstStyle/>
          <a:p>
            <a:r>
              <a:rPr lang="en-US" b="1" dirty="0"/>
              <a:t>Aperçu</a:t>
            </a:r>
            <a:endParaRPr lang="en-CN" dirty="0"/>
          </a:p>
        </p:txBody>
      </p:sp>
      <p:sp>
        <p:nvSpPr>
          <p:cNvPr id="3" name="Content Placeholder 2">
            <a:extLst>
              <a:ext uri="{FF2B5EF4-FFF2-40B4-BE49-F238E27FC236}">
                <a16:creationId xmlns:a16="http://schemas.microsoft.com/office/drawing/2014/main" id="{431C6334-9B6A-5014-0256-AD8FA77C7460}"/>
              </a:ext>
            </a:extLst>
          </p:cNvPr>
          <p:cNvSpPr>
            <a:spLocks noGrp="1"/>
          </p:cNvSpPr>
          <p:nvPr>
            <p:ph idx="1"/>
          </p:nvPr>
        </p:nvSpPr>
        <p:spPr/>
        <p:txBody>
          <a:bodyPr/>
          <a:lstStyle/>
          <a:p>
            <a:r>
              <a:rPr lang="en-US" altLang="zh-CN" dirty="0"/>
              <a:t>Fine-tuning</a:t>
            </a:r>
            <a:r>
              <a:rPr lang="zh-CN" altLang="en-US" dirty="0"/>
              <a:t> </a:t>
            </a:r>
            <a:endParaRPr lang="en-US" altLang="zh-CN" dirty="0"/>
          </a:p>
          <a:p>
            <a:endParaRPr lang="en-US" dirty="0"/>
          </a:p>
          <a:p>
            <a:r>
              <a:rPr lang="en-US" altLang="zh-CN" dirty="0"/>
              <a:t>Instruction</a:t>
            </a:r>
            <a:r>
              <a:rPr lang="zh-CN" altLang="en-US" dirty="0"/>
              <a:t> </a:t>
            </a:r>
            <a:r>
              <a:rPr lang="en-US" altLang="zh-CN" dirty="0"/>
              <a:t>Tuning</a:t>
            </a:r>
          </a:p>
          <a:p>
            <a:endParaRPr lang="en-US" altLang="zh-CN" dirty="0"/>
          </a:p>
          <a:p>
            <a:r>
              <a:rPr lang="en-US" altLang="zh-CN" dirty="0">
                <a:solidFill>
                  <a:srgbClr val="C00000"/>
                </a:solidFill>
              </a:rPr>
              <a:t>Prompting</a:t>
            </a:r>
          </a:p>
          <a:p>
            <a:pPr marL="0" indent="0">
              <a:buNone/>
            </a:pPr>
            <a:endParaRPr lang="en-CN" dirty="0"/>
          </a:p>
        </p:txBody>
      </p:sp>
    </p:spTree>
    <p:extLst>
      <p:ext uri="{BB962C8B-B14F-4D97-AF65-F5344CB8AC3E}">
        <p14:creationId xmlns:p14="http://schemas.microsoft.com/office/powerpoint/2010/main" val="16620306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949A2-18E5-0464-C67B-DE4B479E7986}"/>
              </a:ext>
            </a:extLst>
          </p:cNvPr>
          <p:cNvSpPr>
            <a:spLocks noGrp="1"/>
          </p:cNvSpPr>
          <p:nvPr>
            <p:ph type="title"/>
          </p:nvPr>
        </p:nvSpPr>
        <p:spPr/>
        <p:txBody>
          <a:bodyPr/>
          <a:lstStyle/>
          <a:p>
            <a:r>
              <a:rPr lang="en-US" b="1" dirty="0" err="1"/>
              <a:t>Qu'est-ce</a:t>
            </a:r>
            <a:r>
              <a:rPr lang="en-US" b="1" dirty="0"/>
              <a:t> que le prompting ?</a:t>
            </a:r>
            <a:endParaRPr lang="en-US" dirty="0"/>
          </a:p>
        </p:txBody>
      </p:sp>
      <p:pic>
        <p:nvPicPr>
          <p:cNvPr id="4" name="Picture 3">
            <a:extLst>
              <a:ext uri="{FF2B5EF4-FFF2-40B4-BE49-F238E27FC236}">
                <a16:creationId xmlns:a16="http://schemas.microsoft.com/office/drawing/2014/main" id="{81C2EC39-BB25-C885-3044-39EACCACD6BD}"/>
              </a:ext>
            </a:extLst>
          </p:cNvPr>
          <p:cNvPicPr>
            <a:picLocks noChangeAspect="1"/>
          </p:cNvPicPr>
          <p:nvPr/>
        </p:nvPicPr>
        <p:blipFill>
          <a:blip r:embed="rId2"/>
          <a:stretch>
            <a:fillRect/>
          </a:stretch>
        </p:blipFill>
        <p:spPr>
          <a:xfrm>
            <a:off x="3082365" y="3697791"/>
            <a:ext cx="4376270" cy="2699297"/>
          </a:xfrm>
          <a:prstGeom prst="rect">
            <a:avLst/>
          </a:prstGeom>
        </p:spPr>
      </p:pic>
      <p:sp>
        <p:nvSpPr>
          <p:cNvPr id="8" name="TextBox 7">
            <a:extLst>
              <a:ext uri="{FF2B5EF4-FFF2-40B4-BE49-F238E27FC236}">
                <a16:creationId xmlns:a16="http://schemas.microsoft.com/office/drawing/2014/main" id="{9F7FFBB3-F2C1-898D-75D4-F6424DBC87F8}"/>
              </a:ext>
            </a:extLst>
          </p:cNvPr>
          <p:cNvSpPr txBox="1"/>
          <p:nvPr/>
        </p:nvSpPr>
        <p:spPr>
          <a:xfrm>
            <a:off x="1045882" y="1518361"/>
            <a:ext cx="10560424" cy="1938992"/>
          </a:xfrm>
          <a:prstGeom prst="rect">
            <a:avLst/>
          </a:prstGeom>
          <a:noFill/>
        </p:spPr>
        <p:txBody>
          <a:bodyPr wrap="square">
            <a:spAutoFit/>
          </a:bodyPr>
          <a:lstStyle/>
          <a:p>
            <a:pPr marL="342900" indent="-342900">
              <a:buFont typeface="Arial" panose="020B0604020202020204" pitchFamily="34" charset="0"/>
              <a:buChar char="•"/>
            </a:pPr>
            <a:r>
              <a:rPr lang="en-US" sz="2400" dirty="0"/>
              <a:t>Encourager un </a:t>
            </a:r>
            <a:r>
              <a:rPr lang="en-US" sz="2400" dirty="0" err="1"/>
              <a:t>modèle</a:t>
            </a:r>
            <a:r>
              <a:rPr lang="en-US" sz="2400" dirty="0"/>
              <a:t> </a:t>
            </a:r>
            <a:r>
              <a:rPr lang="en-US" sz="2400" dirty="0" err="1"/>
              <a:t>pré-entraîné</a:t>
            </a:r>
            <a:r>
              <a:rPr lang="en-US" sz="2400" dirty="0"/>
              <a:t> à faire des </a:t>
            </a:r>
            <a:r>
              <a:rPr lang="en-US" sz="2400" dirty="0" err="1"/>
              <a:t>prédictions</a:t>
            </a:r>
            <a:r>
              <a:rPr lang="en-US" sz="2400" dirty="0"/>
              <a:t> </a:t>
            </a:r>
            <a:r>
              <a:rPr lang="en-US" sz="2400" dirty="0" err="1"/>
              <a:t>particulières</a:t>
            </a:r>
            <a:r>
              <a:rPr lang="en-US" sz="2400" dirty="0"/>
              <a:t> </a:t>
            </a:r>
            <a:r>
              <a:rPr lang="en-US" sz="2400" dirty="0" err="1"/>
              <a:t>en</a:t>
            </a:r>
            <a:r>
              <a:rPr lang="en-US" sz="2400" dirty="0"/>
              <a:t> </a:t>
            </a:r>
            <a:r>
              <a:rPr lang="en-US" sz="2400" dirty="0" err="1"/>
              <a:t>fournissant</a:t>
            </a:r>
            <a:r>
              <a:rPr lang="en-US" sz="2400" dirty="0"/>
              <a:t> un “prompt” </a:t>
            </a:r>
            <a:r>
              <a:rPr lang="en-US" sz="2400" dirty="0" err="1"/>
              <a:t>textuel</a:t>
            </a:r>
            <a:r>
              <a:rPr lang="en-US" sz="2400" dirty="0"/>
              <a:t> </a:t>
            </a:r>
            <a:r>
              <a:rPr lang="en-US" sz="2400" dirty="0" err="1"/>
              <a:t>spécifiant</a:t>
            </a:r>
            <a:r>
              <a:rPr lang="en-US" sz="2400" dirty="0"/>
              <a:t> la </a:t>
            </a:r>
            <a:r>
              <a:rPr lang="en-US" sz="2400" dirty="0" err="1"/>
              <a:t>tâche</a:t>
            </a:r>
            <a:r>
              <a:rPr lang="en-US" sz="2400" dirty="0"/>
              <a:t> à </a:t>
            </a:r>
            <a:r>
              <a:rPr lang="en-US" sz="2400" dirty="0" err="1"/>
              <a:t>réaliser</a:t>
            </a:r>
            <a:endParaRPr lang="en-US" sz="2400" dirty="0"/>
          </a:p>
          <a:p>
            <a:pPr marL="800100" lvl="1" indent="-342900">
              <a:buFont typeface="Arial" panose="020B0604020202020204" pitchFamily="34" charset="0"/>
              <a:buChar char="•"/>
            </a:pPr>
            <a:r>
              <a:rPr lang="en-US" sz="2000" dirty="0" err="1"/>
              <a:t>Fournir</a:t>
            </a:r>
            <a:r>
              <a:rPr lang="en-US" sz="2000" dirty="0"/>
              <a:t> aux LLMs plus de </a:t>
            </a:r>
            <a:r>
              <a:rPr lang="en-US" sz="2000" dirty="0" err="1"/>
              <a:t>contexte</a:t>
            </a:r>
            <a:r>
              <a:rPr lang="en-US" sz="2000" dirty="0"/>
              <a:t> et </a:t>
            </a:r>
            <a:r>
              <a:rPr lang="en-US" sz="2000" dirty="0" err="1"/>
              <a:t>d'informations</a:t>
            </a:r>
            <a:endParaRPr lang="en-US" sz="2000" dirty="0"/>
          </a:p>
          <a:p>
            <a:pPr marL="342900" indent="-342900">
              <a:buFont typeface="Arial" panose="020B0604020202020204" pitchFamily="34" charset="0"/>
              <a:buChar char="•"/>
            </a:pPr>
            <a:r>
              <a:rPr lang="en-US" sz="2400" dirty="0"/>
              <a:t>Avec les prompts, le </a:t>
            </a:r>
            <a:r>
              <a:rPr lang="en-US" sz="2400" dirty="0" err="1"/>
              <a:t>modèle</a:t>
            </a:r>
            <a:r>
              <a:rPr lang="en-US" sz="2400" dirty="0"/>
              <a:t> </a:t>
            </a:r>
            <a:r>
              <a:rPr lang="en-US" sz="2400" dirty="0" err="1"/>
              <a:t>peut</a:t>
            </a:r>
            <a:r>
              <a:rPr lang="en-US" sz="2400" dirty="0"/>
              <a:t> </a:t>
            </a:r>
            <a:r>
              <a:rPr lang="en-US" sz="2400" dirty="0" err="1"/>
              <a:t>mieux</a:t>
            </a:r>
            <a:r>
              <a:rPr lang="en-US" sz="2400" dirty="0"/>
              <a:t> </a:t>
            </a:r>
            <a:r>
              <a:rPr lang="en-US" sz="2400" dirty="0" err="1"/>
              <a:t>comprendre</a:t>
            </a:r>
            <a:r>
              <a:rPr lang="en-US" sz="2400" dirty="0"/>
              <a:t> le type de </a:t>
            </a:r>
            <a:r>
              <a:rPr lang="en-US" sz="2400" dirty="0" err="1"/>
              <a:t>résultat</a:t>
            </a:r>
            <a:r>
              <a:rPr lang="en-US" sz="2400" dirty="0"/>
              <a:t> </a:t>
            </a:r>
            <a:r>
              <a:rPr lang="en-US" sz="2400" dirty="0" err="1"/>
              <a:t>attendu</a:t>
            </a:r>
            <a:r>
              <a:rPr lang="en-US" sz="2400" dirty="0"/>
              <a:t> et </a:t>
            </a:r>
            <a:r>
              <a:rPr lang="en-US" sz="2400" dirty="0" err="1"/>
              <a:t>produire</a:t>
            </a:r>
            <a:r>
              <a:rPr lang="en-US" sz="2400" dirty="0"/>
              <a:t> des </a:t>
            </a:r>
            <a:r>
              <a:rPr lang="en-US" sz="2400" dirty="0" err="1"/>
              <a:t>résultats</a:t>
            </a:r>
            <a:r>
              <a:rPr lang="en-US" sz="2400" dirty="0"/>
              <a:t> plus précis et </a:t>
            </a:r>
            <a:r>
              <a:rPr lang="en-US" sz="2400" dirty="0" err="1"/>
              <a:t>pertinents</a:t>
            </a:r>
            <a:r>
              <a:rPr lang="en-US" sz="2400" dirty="0"/>
              <a:t>.</a:t>
            </a:r>
            <a:endParaRPr lang="en-CN" sz="2400" dirty="0"/>
          </a:p>
        </p:txBody>
      </p:sp>
    </p:spTree>
    <p:extLst>
      <p:ext uri="{BB962C8B-B14F-4D97-AF65-F5344CB8AC3E}">
        <p14:creationId xmlns:p14="http://schemas.microsoft.com/office/powerpoint/2010/main" val="3039823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ECDF6-4712-BC7B-5B4F-F1623CDD7DF0}"/>
              </a:ext>
            </a:extLst>
          </p:cNvPr>
          <p:cNvSpPr>
            <a:spLocks noGrp="1"/>
          </p:cNvSpPr>
          <p:nvPr>
            <p:ph type="title"/>
          </p:nvPr>
        </p:nvSpPr>
        <p:spPr/>
        <p:txBody>
          <a:bodyPr/>
          <a:lstStyle/>
          <a:p>
            <a:r>
              <a:rPr lang="en-US" b="1" dirty="0"/>
              <a:t>Prompting de base (Radford et al. 2018)</a:t>
            </a:r>
            <a:endParaRPr lang="en-US" dirty="0"/>
          </a:p>
        </p:txBody>
      </p:sp>
      <p:sp>
        <p:nvSpPr>
          <p:cNvPr id="3" name="Content Placeholder 2">
            <a:extLst>
              <a:ext uri="{FF2B5EF4-FFF2-40B4-BE49-F238E27FC236}">
                <a16:creationId xmlns:a16="http://schemas.microsoft.com/office/drawing/2014/main" id="{EB48DE93-A8A3-2BEA-D9C7-C7E722FD86A8}"/>
              </a:ext>
            </a:extLst>
          </p:cNvPr>
          <p:cNvSpPr>
            <a:spLocks noGrp="1"/>
          </p:cNvSpPr>
          <p:nvPr>
            <p:ph idx="1"/>
          </p:nvPr>
        </p:nvSpPr>
        <p:spPr/>
        <p:txBody>
          <a:bodyPr/>
          <a:lstStyle/>
          <a:p>
            <a:pPr>
              <a:buFont typeface="Arial" panose="020B0604020202020204" pitchFamily="34" charset="0"/>
              <a:buChar char="•"/>
            </a:pPr>
            <a:r>
              <a:rPr lang="en-US" dirty="0" err="1"/>
              <a:t>Ajouter</a:t>
            </a:r>
            <a:r>
              <a:rPr lang="en-US" dirty="0"/>
              <a:t> </a:t>
            </a:r>
            <a:r>
              <a:rPr lang="en-US" dirty="0" err="1"/>
              <a:t>une</a:t>
            </a:r>
            <a:r>
              <a:rPr lang="en-US" dirty="0"/>
              <a:t> </a:t>
            </a:r>
            <a:r>
              <a:rPr lang="en-US" dirty="0" err="1"/>
              <a:t>chaîne</a:t>
            </a:r>
            <a:r>
              <a:rPr lang="en-US" dirty="0"/>
              <a:t> </a:t>
            </a:r>
            <a:r>
              <a:rPr lang="en-US" dirty="0" err="1"/>
              <a:t>textuelle</a:t>
            </a:r>
            <a:r>
              <a:rPr lang="en-US" dirty="0"/>
              <a:t> au début de la </a:t>
            </a:r>
            <a:r>
              <a:rPr lang="en-US" dirty="0" err="1"/>
              <a:t>séquence</a:t>
            </a:r>
            <a:r>
              <a:rPr lang="en-US" dirty="0"/>
              <a:t> et </a:t>
            </a:r>
            <a:r>
              <a:rPr lang="en-US" dirty="0" err="1"/>
              <a:t>compléter</a:t>
            </a:r>
            <a:endParaRPr lang="en-US" dirty="0"/>
          </a:p>
          <a:p>
            <a:endParaRPr lang="en-CN" dirty="0"/>
          </a:p>
        </p:txBody>
      </p:sp>
      <p:sp>
        <p:nvSpPr>
          <p:cNvPr id="5" name="TextBox 4">
            <a:extLst>
              <a:ext uri="{FF2B5EF4-FFF2-40B4-BE49-F238E27FC236}">
                <a16:creationId xmlns:a16="http://schemas.microsoft.com/office/drawing/2014/main" id="{B6B09F28-4170-1653-95FB-9C3405462BF5}"/>
              </a:ext>
            </a:extLst>
          </p:cNvPr>
          <p:cNvSpPr txBox="1"/>
          <p:nvPr/>
        </p:nvSpPr>
        <p:spPr>
          <a:xfrm>
            <a:off x="3048000" y="3059668"/>
            <a:ext cx="6096000" cy="369332"/>
          </a:xfrm>
          <a:prstGeom prst="rect">
            <a:avLst/>
          </a:prstGeom>
          <a:noFill/>
        </p:spPr>
        <p:txBody>
          <a:bodyPr wrap="square">
            <a:spAutoFit/>
          </a:bodyPr>
          <a:lstStyle/>
          <a:p>
            <a:r>
              <a:rPr lang="en-US" sz="1800" b="0" dirty="0">
                <a:effectLst/>
                <a:latin typeface="Helvetica" pitchFamily="2" charset="0"/>
              </a:rPr>
              <a:t>x = </a:t>
            </a:r>
            <a:r>
              <a:rPr lang="en-US" sz="1800" b="1" dirty="0">
                <a:effectLst/>
                <a:latin typeface="Helvetica" pitchFamily="2" charset="0"/>
              </a:rPr>
              <a:t>When a dog sees a squirrel, it will usually </a:t>
            </a:r>
            <a:endParaRPr lang="en-US" dirty="0">
              <a:effectLst/>
            </a:endParaRPr>
          </a:p>
        </p:txBody>
      </p:sp>
      <p:pic>
        <p:nvPicPr>
          <p:cNvPr id="6" name="Picture 5">
            <a:extLst>
              <a:ext uri="{FF2B5EF4-FFF2-40B4-BE49-F238E27FC236}">
                <a16:creationId xmlns:a16="http://schemas.microsoft.com/office/drawing/2014/main" id="{12F8A59C-4D16-1C75-DEBC-82CD4AAF29D6}"/>
              </a:ext>
            </a:extLst>
          </p:cNvPr>
          <p:cNvPicPr>
            <a:picLocks noChangeAspect="1"/>
          </p:cNvPicPr>
          <p:nvPr/>
        </p:nvPicPr>
        <p:blipFill>
          <a:blip r:embed="rId2"/>
          <a:stretch>
            <a:fillRect/>
          </a:stretch>
        </p:blipFill>
        <p:spPr>
          <a:xfrm>
            <a:off x="1588247" y="3642359"/>
            <a:ext cx="7772400" cy="1736764"/>
          </a:xfrm>
          <a:prstGeom prst="rect">
            <a:avLst/>
          </a:prstGeom>
        </p:spPr>
      </p:pic>
    </p:spTree>
    <p:extLst>
      <p:ext uri="{BB962C8B-B14F-4D97-AF65-F5344CB8AC3E}">
        <p14:creationId xmlns:p14="http://schemas.microsoft.com/office/powerpoint/2010/main" val="34772609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CF119-8A01-EB7B-862B-75B9D373B1D5}"/>
              </a:ext>
            </a:extLst>
          </p:cNvPr>
          <p:cNvSpPr>
            <a:spLocks noGrp="1"/>
          </p:cNvSpPr>
          <p:nvPr>
            <p:ph type="title"/>
          </p:nvPr>
        </p:nvSpPr>
        <p:spPr/>
        <p:txBody>
          <a:bodyPr/>
          <a:lstStyle/>
          <a:p>
            <a:r>
              <a:rPr lang="en-US" b="1" dirty="0"/>
              <a:t>Flux de travail standard du prompting</a:t>
            </a:r>
            <a:endParaRPr lang="en-US" dirty="0"/>
          </a:p>
        </p:txBody>
      </p:sp>
      <p:sp>
        <p:nvSpPr>
          <p:cNvPr id="3" name="Content Placeholder 2">
            <a:extLst>
              <a:ext uri="{FF2B5EF4-FFF2-40B4-BE49-F238E27FC236}">
                <a16:creationId xmlns:a16="http://schemas.microsoft.com/office/drawing/2014/main" id="{DD039C89-BA62-870C-3C69-F5A88CA727C0}"/>
              </a:ext>
            </a:extLst>
          </p:cNvPr>
          <p:cNvSpPr>
            <a:spLocks noGrp="1"/>
          </p:cNvSpPr>
          <p:nvPr>
            <p:ph idx="1"/>
          </p:nvPr>
        </p:nvSpPr>
        <p:spPr/>
        <p:txBody>
          <a:bodyPr/>
          <a:lstStyle/>
          <a:p>
            <a:r>
              <a:rPr lang="en-US" dirty="0" err="1"/>
              <a:t>Remplir</a:t>
            </a:r>
            <a:r>
              <a:rPr lang="en-US" dirty="0"/>
              <a:t> un </a:t>
            </a:r>
            <a:r>
              <a:rPr lang="en-US" dirty="0" err="1"/>
              <a:t>modèle</a:t>
            </a:r>
            <a:r>
              <a:rPr lang="en-US" dirty="0"/>
              <a:t> de prompt</a:t>
            </a:r>
          </a:p>
          <a:p>
            <a:r>
              <a:rPr lang="en-US" dirty="0" err="1"/>
              <a:t>Prédire</a:t>
            </a:r>
            <a:r>
              <a:rPr lang="en-US" dirty="0"/>
              <a:t> la </a:t>
            </a:r>
            <a:r>
              <a:rPr lang="en-US" dirty="0" err="1"/>
              <a:t>réponse</a:t>
            </a:r>
            <a:endParaRPr lang="en-US" dirty="0"/>
          </a:p>
          <a:p>
            <a:r>
              <a:rPr lang="en-US" dirty="0"/>
              <a:t>Post-</a:t>
            </a:r>
            <a:r>
              <a:rPr lang="en-US" dirty="0" err="1"/>
              <a:t>traiter</a:t>
            </a:r>
            <a:r>
              <a:rPr lang="en-US" dirty="0"/>
              <a:t> la </a:t>
            </a:r>
            <a:r>
              <a:rPr lang="en-US" dirty="0" err="1"/>
              <a:t>réponse</a:t>
            </a:r>
            <a:endParaRPr lang="en-CN" dirty="0"/>
          </a:p>
        </p:txBody>
      </p:sp>
    </p:spTree>
    <p:extLst>
      <p:ext uri="{BB962C8B-B14F-4D97-AF65-F5344CB8AC3E}">
        <p14:creationId xmlns:p14="http://schemas.microsoft.com/office/powerpoint/2010/main" val="8631769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3C8FF-1BA7-7DCE-444C-64CD0077F17F}"/>
              </a:ext>
            </a:extLst>
          </p:cNvPr>
          <p:cNvSpPr>
            <a:spLocks noGrp="1"/>
          </p:cNvSpPr>
          <p:nvPr>
            <p:ph type="title"/>
          </p:nvPr>
        </p:nvSpPr>
        <p:spPr/>
        <p:txBody>
          <a:bodyPr/>
          <a:lstStyle/>
          <a:p>
            <a:r>
              <a:rPr lang="en-US" b="1" dirty="0" err="1"/>
              <a:t>Modèles</a:t>
            </a:r>
            <a:r>
              <a:rPr lang="en-US" b="1" dirty="0"/>
              <a:t> de prompt</a:t>
            </a:r>
            <a:endParaRPr lang="en-US" dirty="0"/>
          </a:p>
        </p:txBody>
      </p:sp>
      <p:sp>
        <p:nvSpPr>
          <p:cNvPr id="3" name="Content Placeholder 2">
            <a:extLst>
              <a:ext uri="{FF2B5EF4-FFF2-40B4-BE49-F238E27FC236}">
                <a16:creationId xmlns:a16="http://schemas.microsoft.com/office/drawing/2014/main" id="{37CE2D22-21E7-5A53-4B07-48BDC090E247}"/>
              </a:ext>
            </a:extLst>
          </p:cNvPr>
          <p:cNvSpPr>
            <a:spLocks noGrp="1"/>
          </p:cNvSpPr>
          <p:nvPr>
            <p:ph idx="1"/>
          </p:nvPr>
        </p:nvSpPr>
        <p:spPr/>
        <p:txBody>
          <a:bodyPr/>
          <a:lstStyle/>
          <a:p>
            <a:pPr>
              <a:buFont typeface="Arial" panose="020B0604020202020204" pitchFamily="34" charset="0"/>
              <a:buChar char="•"/>
            </a:pPr>
            <a:r>
              <a:rPr lang="en-US" dirty="0"/>
              <a:t>Un </a:t>
            </a:r>
            <a:r>
              <a:rPr lang="en-US" dirty="0" err="1"/>
              <a:t>modèle</a:t>
            </a:r>
            <a:r>
              <a:rPr lang="en-US" dirty="0"/>
              <a:t> dans </a:t>
            </a:r>
            <a:r>
              <a:rPr lang="en-US" dirty="0" err="1"/>
              <a:t>lequel</a:t>
            </a:r>
            <a:r>
              <a:rPr lang="en-US" dirty="0"/>
              <a:t> </a:t>
            </a:r>
            <a:r>
              <a:rPr lang="en-US" dirty="0" err="1"/>
              <a:t>vous</a:t>
            </a:r>
            <a:r>
              <a:rPr lang="en-US" dirty="0"/>
              <a:t> </a:t>
            </a:r>
            <a:r>
              <a:rPr lang="en-US" dirty="0" err="1"/>
              <a:t>insérez</a:t>
            </a:r>
            <a:r>
              <a:rPr lang="en-US" dirty="0"/>
              <a:t> </a:t>
            </a:r>
            <a:r>
              <a:rPr lang="en-US" dirty="0" err="1"/>
              <a:t>une</a:t>
            </a:r>
            <a:r>
              <a:rPr lang="en-US" dirty="0"/>
              <a:t> entrée </a:t>
            </a:r>
            <a:r>
              <a:rPr lang="en-US" dirty="0" err="1"/>
              <a:t>réelle</a:t>
            </a:r>
            <a:endParaRPr lang="en-US" dirty="0"/>
          </a:p>
          <a:p>
            <a:endParaRPr lang="en-CN" dirty="0"/>
          </a:p>
        </p:txBody>
      </p:sp>
      <p:pic>
        <p:nvPicPr>
          <p:cNvPr id="4" name="Picture 3">
            <a:extLst>
              <a:ext uri="{FF2B5EF4-FFF2-40B4-BE49-F238E27FC236}">
                <a16:creationId xmlns:a16="http://schemas.microsoft.com/office/drawing/2014/main" id="{9FD392DF-60B2-42C4-7418-DF5AD029F367}"/>
              </a:ext>
            </a:extLst>
          </p:cNvPr>
          <p:cNvPicPr>
            <a:picLocks noChangeAspect="1"/>
          </p:cNvPicPr>
          <p:nvPr/>
        </p:nvPicPr>
        <p:blipFill>
          <a:blip r:embed="rId2"/>
          <a:stretch>
            <a:fillRect/>
          </a:stretch>
        </p:blipFill>
        <p:spPr>
          <a:xfrm>
            <a:off x="2484718" y="2548864"/>
            <a:ext cx="4985871" cy="3475658"/>
          </a:xfrm>
          <a:prstGeom prst="rect">
            <a:avLst/>
          </a:prstGeom>
        </p:spPr>
      </p:pic>
    </p:spTree>
    <p:extLst>
      <p:ext uri="{BB962C8B-B14F-4D97-AF65-F5344CB8AC3E}">
        <p14:creationId xmlns:p14="http://schemas.microsoft.com/office/powerpoint/2010/main" val="1825652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F9DDF-73F9-6735-873F-FC8456F8CB90}"/>
              </a:ext>
            </a:extLst>
          </p:cNvPr>
          <p:cNvSpPr>
            <a:spLocks noGrp="1"/>
          </p:cNvSpPr>
          <p:nvPr>
            <p:ph type="title"/>
          </p:nvPr>
        </p:nvSpPr>
        <p:spPr/>
        <p:txBody>
          <a:bodyPr/>
          <a:lstStyle/>
          <a:p>
            <a:r>
              <a:rPr lang="en-US" b="1" dirty="0"/>
              <a:t>Aperçu</a:t>
            </a:r>
            <a:endParaRPr lang="en-CN" dirty="0"/>
          </a:p>
        </p:txBody>
      </p:sp>
      <p:sp>
        <p:nvSpPr>
          <p:cNvPr id="3" name="Content Placeholder 2">
            <a:extLst>
              <a:ext uri="{FF2B5EF4-FFF2-40B4-BE49-F238E27FC236}">
                <a16:creationId xmlns:a16="http://schemas.microsoft.com/office/drawing/2014/main" id="{96902EDD-BBBA-D191-0764-558CB3C54C23}"/>
              </a:ext>
            </a:extLst>
          </p:cNvPr>
          <p:cNvSpPr>
            <a:spLocks noGrp="1"/>
          </p:cNvSpPr>
          <p:nvPr>
            <p:ph idx="1"/>
          </p:nvPr>
        </p:nvSpPr>
        <p:spPr/>
        <p:txBody>
          <a:bodyPr/>
          <a:lstStyle/>
          <a:p>
            <a:r>
              <a:rPr lang="en-US" altLang="zh-CN" dirty="0"/>
              <a:t>Fine-tuning</a:t>
            </a:r>
            <a:r>
              <a:rPr lang="zh-CN" altLang="en-US" dirty="0"/>
              <a:t> </a:t>
            </a:r>
            <a:endParaRPr lang="en-US" altLang="zh-CN" dirty="0"/>
          </a:p>
          <a:p>
            <a:endParaRPr lang="en-US" dirty="0"/>
          </a:p>
          <a:p>
            <a:r>
              <a:rPr lang="en-US" altLang="zh-CN" dirty="0"/>
              <a:t>Instruction</a:t>
            </a:r>
            <a:r>
              <a:rPr lang="zh-CN" altLang="en-US" dirty="0"/>
              <a:t> </a:t>
            </a:r>
            <a:r>
              <a:rPr lang="en-US" altLang="zh-CN" dirty="0"/>
              <a:t>Tuning</a:t>
            </a:r>
          </a:p>
          <a:p>
            <a:endParaRPr lang="en-US" altLang="zh-CN" dirty="0"/>
          </a:p>
          <a:p>
            <a:r>
              <a:rPr lang="en-US" altLang="zh-CN" dirty="0"/>
              <a:t>Prompting</a:t>
            </a:r>
          </a:p>
          <a:p>
            <a:pPr marL="0" indent="0">
              <a:buNone/>
            </a:pPr>
            <a:endParaRPr lang="en-CN" dirty="0"/>
          </a:p>
        </p:txBody>
      </p:sp>
    </p:spTree>
    <p:extLst>
      <p:ext uri="{BB962C8B-B14F-4D97-AF65-F5344CB8AC3E}">
        <p14:creationId xmlns:p14="http://schemas.microsoft.com/office/powerpoint/2010/main" val="7275788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8EFAF-913E-8A31-76FE-C8889091515B}"/>
              </a:ext>
            </a:extLst>
          </p:cNvPr>
          <p:cNvSpPr>
            <a:spLocks noGrp="1"/>
          </p:cNvSpPr>
          <p:nvPr>
            <p:ph type="title"/>
          </p:nvPr>
        </p:nvSpPr>
        <p:spPr/>
        <p:txBody>
          <a:bodyPr/>
          <a:lstStyle/>
          <a:p>
            <a:r>
              <a:rPr lang="en-US" b="1" dirty="0"/>
              <a:t>Prompts de chat</a:t>
            </a:r>
            <a:endParaRPr lang="en-US" dirty="0"/>
          </a:p>
        </p:txBody>
      </p:sp>
      <p:sp>
        <p:nvSpPr>
          <p:cNvPr id="3" name="Content Placeholder 2">
            <a:extLst>
              <a:ext uri="{FF2B5EF4-FFF2-40B4-BE49-F238E27FC236}">
                <a16:creationId xmlns:a16="http://schemas.microsoft.com/office/drawing/2014/main" id="{1ED8A11D-4C97-8502-AAD3-129B30751141}"/>
              </a:ext>
            </a:extLst>
          </p:cNvPr>
          <p:cNvSpPr>
            <a:spLocks noGrp="1"/>
          </p:cNvSpPr>
          <p:nvPr>
            <p:ph idx="1"/>
          </p:nvPr>
        </p:nvSpPr>
        <p:spPr>
          <a:xfrm>
            <a:off x="838200" y="1646331"/>
            <a:ext cx="10515600" cy="4351338"/>
          </a:xfrm>
        </p:spPr>
        <p:txBody>
          <a:bodyPr/>
          <a:lstStyle/>
          <a:p>
            <a:r>
              <a:rPr lang="en-US" dirty="0" err="1"/>
              <a:t>Récemment</a:t>
            </a:r>
            <a:r>
              <a:rPr lang="en-US" dirty="0"/>
              <a:t>, de </a:t>
            </a:r>
            <a:r>
              <a:rPr lang="en-US" dirty="0" err="1"/>
              <a:t>nombreux</a:t>
            </a:r>
            <a:r>
              <a:rPr lang="en-US" dirty="0"/>
              <a:t> </a:t>
            </a:r>
            <a:r>
              <a:rPr lang="en-US" dirty="0" err="1"/>
              <a:t>modèles</a:t>
            </a:r>
            <a:r>
              <a:rPr lang="en-US" dirty="0"/>
              <a:t> </a:t>
            </a:r>
            <a:r>
              <a:rPr lang="en-US" dirty="0" err="1"/>
              <a:t>sont</a:t>
            </a:r>
            <a:r>
              <a:rPr lang="en-US" dirty="0"/>
              <a:t> </a:t>
            </a:r>
            <a:r>
              <a:rPr lang="en-US" dirty="0" err="1"/>
              <a:t>entraînés</a:t>
            </a:r>
            <a:r>
              <a:rPr lang="en-US" dirty="0"/>
              <a:t> </a:t>
            </a:r>
            <a:r>
              <a:rPr lang="en-US" dirty="0" err="1"/>
              <a:t>en</a:t>
            </a:r>
            <a:r>
              <a:rPr lang="en-US" dirty="0"/>
              <a:t> tant que chatbots</a:t>
            </a:r>
          </a:p>
          <a:p>
            <a:r>
              <a:rPr lang="en-US" dirty="0"/>
              <a:t>En </a:t>
            </a:r>
            <a:r>
              <a:rPr lang="en-US" dirty="0" err="1"/>
              <a:t>général</a:t>
            </a:r>
            <a:r>
              <a:rPr lang="en-US" dirty="0"/>
              <a:t>, les entrées </a:t>
            </a:r>
            <a:r>
              <a:rPr lang="en-US" dirty="0" err="1"/>
              <a:t>sont</a:t>
            </a:r>
            <a:r>
              <a:rPr lang="en-US" dirty="0"/>
              <a:t> </a:t>
            </a:r>
            <a:r>
              <a:rPr lang="en-US" dirty="0" err="1"/>
              <a:t>spécifiées</a:t>
            </a:r>
            <a:r>
              <a:rPr lang="en-US" dirty="0"/>
              <a:t> au format de messages OpenAI</a:t>
            </a:r>
          </a:p>
        </p:txBody>
      </p:sp>
      <p:pic>
        <p:nvPicPr>
          <p:cNvPr id="4" name="Picture 3">
            <a:extLst>
              <a:ext uri="{FF2B5EF4-FFF2-40B4-BE49-F238E27FC236}">
                <a16:creationId xmlns:a16="http://schemas.microsoft.com/office/drawing/2014/main" id="{03D137A6-AE83-EBEA-ED22-EAA1CEBEBA63}"/>
              </a:ext>
            </a:extLst>
          </p:cNvPr>
          <p:cNvPicPr>
            <a:picLocks noChangeAspect="1"/>
          </p:cNvPicPr>
          <p:nvPr/>
        </p:nvPicPr>
        <p:blipFill>
          <a:blip r:embed="rId2"/>
          <a:stretch>
            <a:fillRect/>
          </a:stretch>
        </p:blipFill>
        <p:spPr>
          <a:xfrm>
            <a:off x="1546412" y="3071019"/>
            <a:ext cx="7772400" cy="3022881"/>
          </a:xfrm>
          <a:prstGeom prst="rect">
            <a:avLst/>
          </a:prstGeom>
        </p:spPr>
      </p:pic>
    </p:spTree>
    <p:extLst>
      <p:ext uri="{BB962C8B-B14F-4D97-AF65-F5344CB8AC3E}">
        <p14:creationId xmlns:p14="http://schemas.microsoft.com/office/powerpoint/2010/main" val="29813001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1E7E4-E7D9-D648-738B-76A1A7A7EA76}"/>
              </a:ext>
            </a:extLst>
          </p:cNvPr>
          <p:cNvSpPr>
            <a:spLocks noGrp="1"/>
          </p:cNvSpPr>
          <p:nvPr>
            <p:ph type="title"/>
          </p:nvPr>
        </p:nvSpPr>
        <p:spPr/>
        <p:txBody>
          <a:bodyPr/>
          <a:lstStyle/>
          <a:p>
            <a:r>
              <a:rPr lang="en-US" b="1" dirty="0"/>
              <a:t>Les prompts de chat </a:t>
            </a:r>
            <a:r>
              <a:rPr lang="en-US" b="1" dirty="0" err="1"/>
              <a:t>en</a:t>
            </a:r>
            <a:r>
              <a:rPr lang="en-US" b="1" dirty="0"/>
              <a:t> coulisses</a:t>
            </a:r>
            <a:endParaRPr lang="en-US" dirty="0"/>
          </a:p>
        </p:txBody>
      </p:sp>
      <p:sp>
        <p:nvSpPr>
          <p:cNvPr id="3" name="Content Placeholder 2">
            <a:extLst>
              <a:ext uri="{FF2B5EF4-FFF2-40B4-BE49-F238E27FC236}">
                <a16:creationId xmlns:a16="http://schemas.microsoft.com/office/drawing/2014/main" id="{ED717CDB-C54F-F122-F860-B94537D1E375}"/>
              </a:ext>
            </a:extLst>
          </p:cNvPr>
          <p:cNvSpPr>
            <a:spLocks noGrp="1"/>
          </p:cNvSpPr>
          <p:nvPr>
            <p:ph idx="1"/>
          </p:nvPr>
        </p:nvSpPr>
        <p:spPr/>
        <p:txBody>
          <a:bodyPr/>
          <a:lstStyle/>
          <a:p>
            <a:pPr>
              <a:buFont typeface="Arial" panose="020B0604020202020204" pitchFamily="34" charset="0"/>
              <a:buChar char="•"/>
            </a:pPr>
            <a:r>
              <a:rPr lang="en-US" dirty="0"/>
              <a:t>En coulisses, les messages </a:t>
            </a:r>
            <a:r>
              <a:rPr lang="en-US" dirty="0" err="1"/>
              <a:t>sont</a:t>
            </a:r>
            <a:r>
              <a:rPr lang="en-US" dirty="0"/>
              <a:t> </a:t>
            </a:r>
            <a:r>
              <a:rPr lang="en-US" dirty="0" err="1"/>
              <a:t>convertis</a:t>
            </a:r>
            <a:r>
              <a:rPr lang="en-US" dirty="0"/>
              <a:t> </a:t>
            </a:r>
            <a:r>
              <a:rPr lang="en-US" dirty="0" err="1"/>
              <a:t>en</a:t>
            </a:r>
            <a:r>
              <a:rPr lang="en-US" dirty="0"/>
              <a:t> </a:t>
            </a:r>
            <a:r>
              <a:rPr lang="en-US" dirty="0" err="1"/>
              <a:t>chaînes</a:t>
            </a:r>
            <a:r>
              <a:rPr lang="en-US" dirty="0"/>
              <a:t> de tokens</a:t>
            </a:r>
          </a:p>
        </p:txBody>
      </p:sp>
      <p:pic>
        <p:nvPicPr>
          <p:cNvPr id="4" name="Picture 3">
            <a:extLst>
              <a:ext uri="{FF2B5EF4-FFF2-40B4-BE49-F238E27FC236}">
                <a16:creationId xmlns:a16="http://schemas.microsoft.com/office/drawing/2014/main" id="{44EA1F29-D54C-D46F-C5F0-592F3425A767}"/>
              </a:ext>
            </a:extLst>
          </p:cNvPr>
          <p:cNvPicPr>
            <a:picLocks noChangeAspect="1"/>
          </p:cNvPicPr>
          <p:nvPr/>
        </p:nvPicPr>
        <p:blipFill>
          <a:blip r:embed="rId2"/>
          <a:stretch>
            <a:fillRect/>
          </a:stretch>
        </p:blipFill>
        <p:spPr>
          <a:xfrm>
            <a:off x="727634" y="2698286"/>
            <a:ext cx="9374513" cy="3128772"/>
          </a:xfrm>
          <a:prstGeom prst="rect">
            <a:avLst/>
          </a:prstGeom>
        </p:spPr>
      </p:pic>
    </p:spTree>
    <p:extLst>
      <p:ext uri="{BB962C8B-B14F-4D97-AF65-F5344CB8AC3E}">
        <p14:creationId xmlns:p14="http://schemas.microsoft.com/office/powerpoint/2010/main" val="37940118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7B323-DD7A-8DEA-59D3-72495252288E}"/>
              </a:ext>
            </a:extLst>
          </p:cNvPr>
          <p:cNvSpPr>
            <a:spLocks noGrp="1"/>
          </p:cNvSpPr>
          <p:nvPr>
            <p:ph type="title"/>
          </p:nvPr>
        </p:nvSpPr>
        <p:spPr/>
        <p:txBody>
          <a:bodyPr/>
          <a:lstStyle/>
          <a:p>
            <a:r>
              <a:rPr lang="en-US" b="1" dirty="0" err="1"/>
              <a:t>Prédiction</a:t>
            </a:r>
            <a:r>
              <a:rPr lang="en-US" b="1" dirty="0"/>
              <a:t> de la </a:t>
            </a:r>
            <a:r>
              <a:rPr lang="en-US" b="1" dirty="0" err="1"/>
              <a:t>réponse</a:t>
            </a:r>
            <a:endParaRPr lang="en-US" dirty="0"/>
          </a:p>
        </p:txBody>
      </p:sp>
      <p:sp>
        <p:nvSpPr>
          <p:cNvPr id="3" name="Content Placeholder 2">
            <a:extLst>
              <a:ext uri="{FF2B5EF4-FFF2-40B4-BE49-F238E27FC236}">
                <a16:creationId xmlns:a16="http://schemas.microsoft.com/office/drawing/2014/main" id="{38931C9C-91AD-269E-6BD9-3013456ECB9E}"/>
              </a:ext>
            </a:extLst>
          </p:cNvPr>
          <p:cNvSpPr>
            <a:spLocks noGrp="1"/>
          </p:cNvSpPr>
          <p:nvPr>
            <p:ph idx="1"/>
          </p:nvPr>
        </p:nvSpPr>
        <p:spPr>
          <a:xfrm>
            <a:off x="838200" y="1690688"/>
            <a:ext cx="10515600" cy="4351338"/>
          </a:xfrm>
        </p:spPr>
        <p:txBody>
          <a:bodyPr>
            <a:normAutofit fontScale="92500" lnSpcReduction="10000"/>
          </a:bodyPr>
          <a:lstStyle/>
          <a:p>
            <a:r>
              <a:rPr lang="en-US" dirty="0" err="1"/>
              <a:t>Étant</a:t>
            </a:r>
            <a:r>
              <a:rPr lang="en-US" dirty="0"/>
              <a:t> </a:t>
            </a:r>
            <a:r>
              <a:rPr lang="en-US" dirty="0" err="1"/>
              <a:t>donné</a:t>
            </a:r>
            <a:r>
              <a:rPr lang="en-US" dirty="0"/>
              <a:t> un prompt, </a:t>
            </a:r>
            <a:r>
              <a:rPr lang="en-US" dirty="0" err="1"/>
              <a:t>prédire</a:t>
            </a:r>
            <a:r>
              <a:rPr lang="en-US" dirty="0"/>
              <a:t> la </a:t>
            </a:r>
            <a:r>
              <a:rPr lang="en-US" dirty="0" err="1"/>
              <a:t>réponse</a:t>
            </a:r>
            <a:endParaRPr lang="en-US" dirty="0"/>
          </a:p>
          <a:p>
            <a:endParaRPr lang="en-US" dirty="0"/>
          </a:p>
          <a:p>
            <a:endParaRPr lang="en-US" dirty="0"/>
          </a:p>
          <a:p>
            <a:endParaRPr lang="en-US" dirty="0"/>
          </a:p>
          <a:p>
            <a:endParaRPr lang="en-US" dirty="0"/>
          </a:p>
          <a:p>
            <a:endParaRPr lang="en-US" dirty="0"/>
          </a:p>
          <a:p>
            <a:endParaRPr lang="en-US" dirty="0"/>
          </a:p>
          <a:p>
            <a:endParaRPr lang="en-US" dirty="0"/>
          </a:p>
          <a:p>
            <a:pPr>
              <a:buFont typeface="Arial" panose="020B0604020202020204" pitchFamily="34" charset="0"/>
              <a:buChar char="•"/>
            </a:pPr>
            <a:r>
              <a:rPr lang="en-US" dirty="0" err="1"/>
              <a:t>Utiliser</a:t>
            </a:r>
            <a:r>
              <a:rPr lang="en-US" dirty="0"/>
              <a:t> </a:t>
            </a:r>
            <a:r>
              <a:rPr lang="en-US" dirty="0" err="1"/>
              <a:t>n'importe</a:t>
            </a:r>
            <a:r>
              <a:rPr lang="en-US" dirty="0"/>
              <a:t> </a:t>
            </a:r>
            <a:r>
              <a:rPr lang="en-US" dirty="0" err="1"/>
              <a:t>quel</a:t>
            </a:r>
            <a:r>
              <a:rPr lang="en-US" dirty="0"/>
              <a:t> </a:t>
            </a:r>
            <a:r>
              <a:rPr lang="en-US" dirty="0" err="1"/>
              <a:t>algorithme</a:t>
            </a:r>
            <a:r>
              <a:rPr lang="en-US" dirty="0"/>
              <a:t> </a:t>
            </a:r>
            <a:r>
              <a:rPr lang="en-US" dirty="0" err="1"/>
              <a:t>d'inférence</a:t>
            </a:r>
            <a:r>
              <a:rPr lang="en-US" dirty="0"/>
              <a:t>, </a:t>
            </a:r>
            <a:r>
              <a:rPr lang="en-US" dirty="0" err="1"/>
              <a:t>comme</a:t>
            </a:r>
            <a:r>
              <a:rPr lang="en-US" dirty="0"/>
              <a:t> dans la </a:t>
            </a:r>
            <a:r>
              <a:rPr lang="en-US" dirty="0" err="1"/>
              <a:t>classe</a:t>
            </a:r>
            <a:r>
              <a:rPr lang="en-US" dirty="0"/>
              <a:t> de </a:t>
            </a:r>
            <a:r>
              <a:rPr lang="en-US" dirty="0" err="1"/>
              <a:t>génération</a:t>
            </a:r>
            <a:endParaRPr lang="en-US" dirty="0"/>
          </a:p>
          <a:p>
            <a:endParaRPr lang="en-US" dirty="0"/>
          </a:p>
        </p:txBody>
      </p:sp>
      <p:pic>
        <p:nvPicPr>
          <p:cNvPr id="4" name="Picture 3">
            <a:extLst>
              <a:ext uri="{FF2B5EF4-FFF2-40B4-BE49-F238E27FC236}">
                <a16:creationId xmlns:a16="http://schemas.microsoft.com/office/drawing/2014/main" id="{A4A3C047-4105-2CA8-4256-E3FAD5C73EEB}"/>
              </a:ext>
            </a:extLst>
          </p:cNvPr>
          <p:cNvPicPr>
            <a:picLocks noChangeAspect="1"/>
          </p:cNvPicPr>
          <p:nvPr/>
        </p:nvPicPr>
        <p:blipFill>
          <a:blip r:embed="rId2"/>
          <a:stretch>
            <a:fillRect/>
          </a:stretch>
        </p:blipFill>
        <p:spPr>
          <a:xfrm>
            <a:off x="2472764" y="2133032"/>
            <a:ext cx="6139330" cy="3034280"/>
          </a:xfrm>
          <a:prstGeom prst="rect">
            <a:avLst/>
          </a:prstGeom>
        </p:spPr>
      </p:pic>
    </p:spTree>
    <p:extLst>
      <p:ext uri="{BB962C8B-B14F-4D97-AF65-F5344CB8AC3E}">
        <p14:creationId xmlns:p14="http://schemas.microsoft.com/office/powerpoint/2010/main" val="5297630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01887-5F6C-8E21-19F9-507433DDD851}"/>
              </a:ext>
            </a:extLst>
          </p:cNvPr>
          <p:cNvSpPr>
            <a:spLocks noGrp="1"/>
          </p:cNvSpPr>
          <p:nvPr>
            <p:ph type="title"/>
          </p:nvPr>
        </p:nvSpPr>
        <p:spPr/>
        <p:txBody>
          <a:bodyPr/>
          <a:lstStyle/>
          <a:p>
            <a:r>
              <a:rPr lang="en-US" b="1" dirty="0"/>
              <a:t>Post-</a:t>
            </a:r>
            <a:r>
              <a:rPr lang="en-US" b="1" dirty="0" err="1"/>
              <a:t>traitement</a:t>
            </a:r>
            <a:endParaRPr lang="en-US" dirty="0"/>
          </a:p>
        </p:txBody>
      </p:sp>
      <p:sp>
        <p:nvSpPr>
          <p:cNvPr id="3" name="Content Placeholder 2">
            <a:extLst>
              <a:ext uri="{FF2B5EF4-FFF2-40B4-BE49-F238E27FC236}">
                <a16:creationId xmlns:a16="http://schemas.microsoft.com/office/drawing/2014/main" id="{EFA34B1F-15A7-A473-9FB8-982D45E09805}"/>
              </a:ext>
            </a:extLst>
          </p:cNvPr>
          <p:cNvSpPr>
            <a:spLocks noGrp="1"/>
          </p:cNvSpPr>
          <p:nvPr>
            <p:ph idx="1"/>
          </p:nvPr>
        </p:nvSpPr>
        <p:spPr/>
        <p:txBody>
          <a:bodyPr/>
          <a:lstStyle/>
          <a:p>
            <a:r>
              <a:rPr lang="en-US" dirty="0"/>
              <a:t>En </a:t>
            </a:r>
            <a:r>
              <a:rPr lang="en-US" dirty="0" err="1"/>
              <a:t>fonction</a:t>
            </a:r>
            <a:r>
              <a:rPr lang="en-US" dirty="0"/>
              <a:t> de la </a:t>
            </a:r>
            <a:r>
              <a:rPr lang="en-US" dirty="0" err="1"/>
              <a:t>réponse</a:t>
            </a:r>
            <a:r>
              <a:rPr lang="en-US" dirty="0"/>
              <a:t>, </a:t>
            </a:r>
            <a:r>
              <a:rPr lang="en-US" dirty="0" err="1"/>
              <a:t>sélectionner</a:t>
            </a:r>
            <a:r>
              <a:rPr lang="en-US" dirty="0"/>
              <a:t> le </a:t>
            </a:r>
            <a:r>
              <a:rPr lang="en-US" dirty="0" err="1"/>
              <a:t>résultat</a:t>
            </a:r>
            <a:r>
              <a:rPr lang="en-US" dirty="0"/>
              <a:t> final</a:t>
            </a:r>
          </a:p>
          <a:p>
            <a:pPr>
              <a:buFont typeface="Arial" panose="020B0604020202020204" pitchFamily="34" charset="0"/>
              <a:buChar char="•"/>
            </a:pPr>
            <a:r>
              <a:rPr lang="en-US" dirty="0"/>
              <a:t>Par </a:t>
            </a:r>
            <a:r>
              <a:rPr lang="en-US" dirty="0" err="1"/>
              <a:t>exemple</a:t>
            </a:r>
            <a:r>
              <a:rPr lang="en-US" dirty="0"/>
              <a:t> :</a:t>
            </a:r>
          </a:p>
          <a:p>
            <a:pPr lvl="1"/>
            <a:r>
              <a:rPr lang="en-US" dirty="0"/>
              <a:t>Prendre le </a:t>
            </a:r>
            <a:r>
              <a:rPr lang="en-US" dirty="0" err="1"/>
              <a:t>résultat</a:t>
            </a:r>
            <a:r>
              <a:rPr lang="en-US" dirty="0"/>
              <a:t> </a:t>
            </a:r>
            <a:r>
              <a:rPr lang="en-US" dirty="0" err="1"/>
              <a:t>tel</a:t>
            </a:r>
            <a:r>
              <a:rPr lang="en-US" dirty="0"/>
              <a:t> quell</a:t>
            </a:r>
          </a:p>
          <a:p>
            <a:pPr lvl="1"/>
            <a:r>
              <a:rPr lang="en-US" dirty="0" err="1"/>
              <a:t>Formater</a:t>
            </a:r>
            <a:r>
              <a:rPr lang="en-US" dirty="0"/>
              <a:t> le </a:t>
            </a:r>
            <a:r>
              <a:rPr lang="en-US" dirty="0" err="1"/>
              <a:t>résultat</a:t>
            </a:r>
            <a:r>
              <a:rPr lang="en-US" dirty="0"/>
              <a:t> pour </a:t>
            </a:r>
            <a:r>
              <a:rPr lang="en-US" dirty="0" err="1"/>
              <a:t>une</a:t>
            </a:r>
            <a:r>
              <a:rPr lang="en-US" dirty="0"/>
              <a:t> </a:t>
            </a:r>
            <a:r>
              <a:rPr lang="en-US" dirty="0" err="1"/>
              <a:t>visualisation</a:t>
            </a:r>
            <a:r>
              <a:rPr lang="en-US" dirty="0"/>
              <a:t> facile</a:t>
            </a:r>
          </a:p>
          <a:p>
            <a:pPr lvl="1"/>
            <a:r>
              <a:rPr lang="en-US" dirty="0" err="1"/>
              <a:t>Sélectionner</a:t>
            </a:r>
            <a:r>
              <a:rPr lang="en-US" dirty="0"/>
              <a:t> </a:t>
            </a:r>
            <a:r>
              <a:rPr lang="en-US" dirty="0" err="1"/>
              <a:t>uniquement</a:t>
            </a:r>
            <a:r>
              <a:rPr lang="en-US" dirty="0"/>
              <a:t> </a:t>
            </a:r>
            <a:r>
              <a:rPr lang="en-US" dirty="0" err="1"/>
              <a:t>certaines</a:t>
            </a:r>
            <a:r>
              <a:rPr lang="en-US" dirty="0"/>
              <a:t> parties du </a:t>
            </a:r>
            <a:r>
              <a:rPr lang="en-US" dirty="0" err="1"/>
              <a:t>résultat</a:t>
            </a:r>
            <a:r>
              <a:rPr lang="en-US" dirty="0"/>
              <a:t> que </a:t>
            </a:r>
            <a:r>
              <a:rPr lang="en-US" dirty="0" err="1"/>
              <a:t>vous</a:t>
            </a:r>
            <a:r>
              <a:rPr lang="en-US" dirty="0"/>
              <a:t> </a:t>
            </a:r>
            <a:r>
              <a:rPr lang="en-US" dirty="0" err="1"/>
              <a:t>souhaitez</a:t>
            </a:r>
            <a:r>
              <a:rPr lang="en-US" dirty="0"/>
              <a:t> utilizer</a:t>
            </a:r>
          </a:p>
          <a:p>
            <a:pPr lvl="1"/>
            <a:r>
              <a:rPr lang="en-US" dirty="0"/>
              <a:t>Mapper les </a:t>
            </a:r>
            <a:r>
              <a:rPr lang="en-US" dirty="0" err="1"/>
              <a:t>résultats</a:t>
            </a:r>
            <a:r>
              <a:rPr lang="en-US" dirty="0"/>
              <a:t> </a:t>
            </a:r>
            <a:r>
              <a:rPr lang="en-US" dirty="0" err="1"/>
              <a:t>vers</a:t>
            </a:r>
            <a:r>
              <a:rPr lang="en-US" dirty="0"/>
              <a:t> </a:t>
            </a:r>
            <a:r>
              <a:rPr lang="en-US" dirty="0" err="1"/>
              <a:t>d'autres</a:t>
            </a:r>
            <a:r>
              <a:rPr lang="en-US" dirty="0"/>
              <a:t> actions</a:t>
            </a:r>
            <a:endParaRPr lang="en-CN" dirty="0"/>
          </a:p>
        </p:txBody>
      </p:sp>
    </p:spTree>
    <p:extLst>
      <p:ext uri="{BB962C8B-B14F-4D97-AF65-F5344CB8AC3E}">
        <p14:creationId xmlns:p14="http://schemas.microsoft.com/office/powerpoint/2010/main" val="26730291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D84C1-A756-7CFE-A6B9-44690A1E649B}"/>
              </a:ext>
            </a:extLst>
          </p:cNvPr>
          <p:cNvSpPr>
            <a:spLocks noGrp="1"/>
          </p:cNvSpPr>
          <p:nvPr>
            <p:ph type="title"/>
          </p:nvPr>
        </p:nvSpPr>
        <p:spPr/>
        <p:txBody>
          <a:bodyPr>
            <a:normAutofit/>
          </a:bodyPr>
          <a:lstStyle/>
          <a:p>
            <a:r>
              <a:rPr lang="en-US" b="1" dirty="0"/>
              <a:t>Instructions </a:t>
            </a:r>
            <a:r>
              <a:rPr lang="en-US" b="1" dirty="0" err="1"/>
              <a:t>explicites</a:t>
            </a:r>
            <a:endParaRPr lang="en-US" dirty="0"/>
          </a:p>
        </p:txBody>
      </p:sp>
      <p:sp>
        <p:nvSpPr>
          <p:cNvPr id="3" name="Content Placeholder 2">
            <a:extLst>
              <a:ext uri="{FF2B5EF4-FFF2-40B4-BE49-F238E27FC236}">
                <a16:creationId xmlns:a16="http://schemas.microsoft.com/office/drawing/2014/main" id="{9DE615E1-C860-8330-24C0-216D6E8ADA21}"/>
              </a:ext>
            </a:extLst>
          </p:cNvPr>
          <p:cNvSpPr>
            <a:spLocks noGrp="1"/>
          </p:cNvSpPr>
          <p:nvPr>
            <p:ph idx="1"/>
          </p:nvPr>
        </p:nvSpPr>
        <p:spPr/>
        <p:txBody>
          <a:bodyPr/>
          <a:lstStyle/>
          <a:p>
            <a:endParaRPr lang="en-CN"/>
          </a:p>
        </p:txBody>
      </p:sp>
      <p:pic>
        <p:nvPicPr>
          <p:cNvPr id="6" name="Picture 5">
            <a:extLst>
              <a:ext uri="{FF2B5EF4-FFF2-40B4-BE49-F238E27FC236}">
                <a16:creationId xmlns:a16="http://schemas.microsoft.com/office/drawing/2014/main" id="{389CA94A-41B5-40A3-CC1F-6D390CFDDCCC}"/>
              </a:ext>
            </a:extLst>
          </p:cNvPr>
          <p:cNvPicPr>
            <a:picLocks noChangeAspect="1"/>
          </p:cNvPicPr>
          <p:nvPr/>
        </p:nvPicPr>
        <p:blipFill>
          <a:blip r:embed="rId2"/>
          <a:stretch>
            <a:fillRect/>
          </a:stretch>
        </p:blipFill>
        <p:spPr>
          <a:xfrm>
            <a:off x="1755588" y="1953107"/>
            <a:ext cx="7772400" cy="2951786"/>
          </a:xfrm>
          <a:prstGeom prst="rect">
            <a:avLst/>
          </a:prstGeom>
        </p:spPr>
      </p:pic>
    </p:spTree>
    <p:extLst>
      <p:ext uri="{BB962C8B-B14F-4D97-AF65-F5344CB8AC3E}">
        <p14:creationId xmlns:p14="http://schemas.microsoft.com/office/powerpoint/2010/main" val="21735694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55C7E-0DD9-2673-71BD-E66C70E2223E}"/>
              </a:ext>
            </a:extLst>
          </p:cNvPr>
          <p:cNvSpPr>
            <a:spLocks noGrp="1"/>
          </p:cNvSpPr>
          <p:nvPr>
            <p:ph type="title"/>
          </p:nvPr>
        </p:nvSpPr>
        <p:spPr/>
        <p:txBody>
          <a:bodyPr/>
          <a:lstStyle/>
          <a:p>
            <a:r>
              <a:rPr lang="en-US" b="1" dirty="0"/>
              <a:t>Instructions </a:t>
            </a:r>
            <a:r>
              <a:rPr lang="en-US" b="1" dirty="0" err="1"/>
              <a:t>explicites</a:t>
            </a:r>
            <a:endParaRPr lang="en-CN" dirty="0"/>
          </a:p>
        </p:txBody>
      </p:sp>
      <p:pic>
        <p:nvPicPr>
          <p:cNvPr id="4" name="Content Placeholder 3">
            <a:extLst>
              <a:ext uri="{FF2B5EF4-FFF2-40B4-BE49-F238E27FC236}">
                <a16:creationId xmlns:a16="http://schemas.microsoft.com/office/drawing/2014/main" id="{2CE4F8DE-9118-0534-B112-B6F0E0561EA6}"/>
              </a:ext>
            </a:extLst>
          </p:cNvPr>
          <p:cNvPicPr>
            <a:picLocks noGrp="1" noChangeAspect="1"/>
          </p:cNvPicPr>
          <p:nvPr>
            <p:ph idx="1"/>
          </p:nvPr>
        </p:nvPicPr>
        <p:blipFill>
          <a:blip r:embed="rId2"/>
          <a:stretch>
            <a:fillRect/>
          </a:stretch>
        </p:blipFill>
        <p:spPr>
          <a:xfrm>
            <a:off x="1098550" y="2038024"/>
            <a:ext cx="9994900" cy="2946400"/>
          </a:xfrm>
          <a:prstGeom prst="rect">
            <a:avLst/>
          </a:prstGeom>
        </p:spPr>
      </p:pic>
    </p:spTree>
    <p:extLst>
      <p:ext uri="{BB962C8B-B14F-4D97-AF65-F5344CB8AC3E}">
        <p14:creationId xmlns:p14="http://schemas.microsoft.com/office/powerpoint/2010/main" val="8004541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775BE-7B7E-E333-65C8-C398B5F0EE78}"/>
              </a:ext>
            </a:extLst>
          </p:cNvPr>
          <p:cNvSpPr>
            <a:spLocks noGrp="1"/>
          </p:cNvSpPr>
          <p:nvPr>
            <p:ph type="title"/>
          </p:nvPr>
        </p:nvSpPr>
        <p:spPr/>
        <p:txBody>
          <a:bodyPr/>
          <a:lstStyle/>
          <a:p>
            <a:r>
              <a:rPr lang="en-US" b="1" dirty="0"/>
              <a:t>Instructions </a:t>
            </a:r>
            <a:r>
              <a:rPr lang="en-US" b="1" dirty="0" err="1"/>
              <a:t>explicites</a:t>
            </a:r>
            <a:endParaRPr lang="en-CN" dirty="0"/>
          </a:p>
        </p:txBody>
      </p:sp>
      <p:sp>
        <p:nvSpPr>
          <p:cNvPr id="3" name="Content Placeholder 2">
            <a:extLst>
              <a:ext uri="{FF2B5EF4-FFF2-40B4-BE49-F238E27FC236}">
                <a16:creationId xmlns:a16="http://schemas.microsoft.com/office/drawing/2014/main" id="{87F58F0F-6447-6756-9AD6-69E2961C9EA7}"/>
              </a:ext>
            </a:extLst>
          </p:cNvPr>
          <p:cNvSpPr>
            <a:spLocks noGrp="1"/>
          </p:cNvSpPr>
          <p:nvPr>
            <p:ph idx="1"/>
          </p:nvPr>
        </p:nvSpPr>
        <p:spPr/>
        <p:txBody>
          <a:bodyPr/>
          <a:lstStyle/>
          <a:p>
            <a:r>
              <a:rPr lang="en-US" altLang="zh-CN" dirty="0" err="1"/>
              <a:t>Résultats</a:t>
            </a:r>
            <a:r>
              <a:rPr lang="en-US" altLang="zh-CN" dirty="0"/>
              <a:t> plus </a:t>
            </a:r>
            <a:r>
              <a:rPr lang="en-US" altLang="zh-CN" dirty="0" err="1"/>
              <a:t>spécifiques</a:t>
            </a:r>
            <a:r>
              <a:rPr lang="en-US" altLang="zh-CN" dirty="0"/>
              <a:t> sur les </a:t>
            </a:r>
            <a:r>
              <a:rPr lang="en-US" altLang="zh-CN" dirty="0" err="1"/>
              <a:t>ressources</a:t>
            </a:r>
            <a:r>
              <a:rPr lang="en-US" altLang="zh-CN" dirty="0"/>
              <a:t> </a:t>
            </a:r>
            <a:r>
              <a:rPr lang="en-US" altLang="zh-CN" dirty="0" err="1"/>
              <a:t>récemment</a:t>
            </a:r>
            <a:r>
              <a:rPr lang="en-US" altLang="zh-CN" dirty="0"/>
              <a:t> </a:t>
            </a:r>
            <a:r>
              <a:rPr lang="en-US" altLang="zh-CN" dirty="0" err="1"/>
              <a:t>créées</a:t>
            </a:r>
            <a:endParaRPr lang="en-US" altLang="zh-CN" dirty="0"/>
          </a:p>
        </p:txBody>
      </p:sp>
      <p:pic>
        <p:nvPicPr>
          <p:cNvPr id="4" name="Picture 3">
            <a:extLst>
              <a:ext uri="{FF2B5EF4-FFF2-40B4-BE49-F238E27FC236}">
                <a16:creationId xmlns:a16="http://schemas.microsoft.com/office/drawing/2014/main" id="{DC50E449-4196-184D-504A-C988B6CEA235}"/>
              </a:ext>
            </a:extLst>
          </p:cNvPr>
          <p:cNvPicPr>
            <a:picLocks noChangeAspect="1"/>
          </p:cNvPicPr>
          <p:nvPr/>
        </p:nvPicPr>
        <p:blipFill>
          <a:blip r:embed="rId2"/>
          <a:stretch>
            <a:fillRect/>
          </a:stretch>
        </p:blipFill>
        <p:spPr>
          <a:xfrm>
            <a:off x="2024530" y="3068339"/>
            <a:ext cx="7772400" cy="2346922"/>
          </a:xfrm>
          <a:prstGeom prst="rect">
            <a:avLst/>
          </a:prstGeom>
        </p:spPr>
      </p:pic>
    </p:spTree>
    <p:extLst>
      <p:ext uri="{BB962C8B-B14F-4D97-AF65-F5344CB8AC3E}">
        <p14:creationId xmlns:p14="http://schemas.microsoft.com/office/powerpoint/2010/main" val="21492345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6F72E-A09C-2CA5-4294-A8F6ACA5EF4C}"/>
              </a:ext>
            </a:extLst>
          </p:cNvPr>
          <p:cNvSpPr>
            <a:spLocks noGrp="1"/>
          </p:cNvSpPr>
          <p:nvPr>
            <p:ph type="title"/>
          </p:nvPr>
        </p:nvSpPr>
        <p:spPr/>
        <p:txBody>
          <a:bodyPr>
            <a:normAutofit/>
          </a:bodyPr>
          <a:lstStyle/>
          <a:p>
            <a:r>
              <a:rPr lang="en-US" b="1" dirty="0" err="1"/>
              <a:t>Apprentissage</a:t>
            </a:r>
            <a:r>
              <a:rPr lang="en-US" b="1" dirty="0"/>
              <a:t> </a:t>
            </a:r>
            <a:r>
              <a:rPr lang="en-US" b="1" dirty="0" err="1"/>
              <a:t>en</a:t>
            </a:r>
            <a:r>
              <a:rPr lang="en-US" b="1" dirty="0"/>
              <a:t> </a:t>
            </a:r>
            <a:r>
              <a:rPr lang="en-US" b="1" dirty="0" err="1"/>
              <a:t>contexte</a:t>
            </a:r>
            <a:r>
              <a:rPr lang="en-US" b="1" dirty="0"/>
              <a:t> / Prompting à </a:t>
            </a:r>
            <a:r>
              <a:rPr lang="en-US" b="1" dirty="0" err="1"/>
              <a:t>quelques</a:t>
            </a:r>
            <a:r>
              <a:rPr lang="en-US" b="1" dirty="0"/>
              <a:t> </a:t>
            </a:r>
            <a:r>
              <a:rPr lang="en-US" b="1" dirty="0" err="1"/>
              <a:t>exemples</a:t>
            </a:r>
            <a:r>
              <a:rPr lang="en-US" b="1" dirty="0"/>
              <a:t> (Brown et al. 2021)</a:t>
            </a:r>
            <a:endParaRPr lang="en-US" dirty="0"/>
          </a:p>
        </p:txBody>
      </p:sp>
      <p:sp>
        <p:nvSpPr>
          <p:cNvPr id="3" name="Content Placeholder 2">
            <a:extLst>
              <a:ext uri="{FF2B5EF4-FFF2-40B4-BE49-F238E27FC236}">
                <a16:creationId xmlns:a16="http://schemas.microsoft.com/office/drawing/2014/main" id="{33DD9D4F-C423-7886-8DB0-95DEF7B0DFC2}"/>
              </a:ext>
            </a:extLst>
          </p:cNvPr>
          <p:cNvSpPr>
            <a:spLocks noGrp="1"/>
          </p:cNvSpPr>
          <p:nvPr>
            <p:ph idx="1"/>
          </p:nvPr>
        </p:nvSpPr>
        <p:spPr/>
        <p:txBody>
          <a:bodyPr/>
          <a:lstStyle/>
          <a:p>
            <a:pPr>
              <a:buFont typeface="Arial" panose="020B0604020202020204" pitchFamily="34" charset="0"/>
              <a:buChar char="•"/>
            </a:pPr>
            <a:r>
              <a:rPr lang="en-US" dirty="0" err="1"/>
              <a:t>Fournir</a:t>
            </a:r>
            <a:r>
              <a:rPr lang="en-US" dirty="0"/>
              <a:t> </a:t>
            </a:r>
            <a:r>
              <a:rPr lang="en-US" dirty="0" err="1"/>
              <a:t>quelques</a:t>
            </a:r>
            <a:r>
              <a:rPr lang="en-US" dirty="0"/>
              <a:t> </a:t>
            </a:r>
            <a:r>
              <a:rPr lang="en-US" dirty="0" err="1"/>
              <a:t>exemples</a:t>
            </a:r>
            <a:r>
              <a:rPr lang="en-US" dirty="0"/>
              <a:t> </a:t>
            </a:r>
            <a:r>
              <a:rPr lang="en-US" dirty="0" err="1"/>
              <a:t>étiquetés</a:t>
            </a:r>
            <a:r>
              <a:rPr lang="en-US" dirty="0"/>
              <a:t> de la </a:t>
            </a:r>
            <a:r>
              <a:rPr lang="en-US" dirty="0" err="1"/>
              <a:t>tâche</a:t>
            </a:r>
            <a:r>
              <a:rPr lang="en-US" dirty="0"/>
              <a:t> </a:t>
            </a:r>
            <a:r>
              <a:rPr lang="en-US" dirty="0" err="1"/>
              <a:t>en</a:t>
            </a:r>
            <a:r>
              <a:rPr lang="en-US" dirty="0"/>
              <a:t> aval dans </a:t>
            </a:r>
            <a:r>
              <a:rPr lang="en-US" dirty="0" err="1"/>
              <a:t>l'instruction</a:t>
            </a:r>
            <a:endParaRPr lang="en-US" dirty="0"/>
          </a:p>
          <a:p>
            <a:pPr lvl="1"/>
            <a:r>
              <a:rPr lang="en-US" altLang="zh-CN" dirty="0"/>
              <a:t>Zero-shot</a:t>
            </a:r>
          </a:p>
          <a:p>
            <a:pPr lvl="1"/>
            <a:r>
              <a:rPr lang="en-US" altLang="zh-CN" dirty="0"/>
              <a:t>One-shot</a:t>
            </a:r>
          </a:p>
          <a:p>
            <a:pPr lvl="1"/>
            <a:r>
              <a:rPr lang="en-US" altLang="zh-CN" dirty="0"/>
              <a:t>Few-shot</a:t>
            </a:r>
            <a:endParaRPr lang="en-CN" dirty="0"/>
          </a:p>
        </p:txBody>
      </p:sp>
      <p:pic>
        <p:nvPicPr>
          <p:cNvPr id="4" name="Picture 3">
            <a:extLst>
              <a:ext uri="{FF2B5EF4-FFF2-40B4-BE49-F238E27FC236}">
                <a16:creationId xmlns:a16="http://schemas.microsoft.com/office/drawing/2014/main" id="{E59546C8-E2E3-6CD3-890A-9CFE7CA682E3}"/>
              </a:ext>
            </a:extLst>
          </p:cNvPr>
          <p:cNvPicPr>
            <a:picLocks noChangeAspect="1"/>
          </p:cNvPicPr>
          <p:nvPr/>
        </p:nvPicPr>
        <p:blipFill>
          <a:blip r:embed="rId2"/>
          <a:stretch>
            <a:fillRect/>
          </a:stretch>
        </p:blipFill>
        <p:spPr>
          <a:xfrm>
            <a:off x="1964765" y="4001294"/>
            <a:ext cx="7772400" cy="1853748"/>
          </a:xfrm>
          <a:prstGeom prst="rect">
            <a:avLst/>
          </a:prstGeom>
        </p:spPr>
      </p:pic>
    </p:spTree>
    <p:extLst>
      <p:ext uri="{BB962C8B-B14F-4D97-AF65-F5344CB8AC3E}">
        <p14:creationId xmlns:p14="http://schemas.microsoft.com/office/powerpoint/2010/main" val="30222280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9657D-4634-28DE-99B5-9C8F2D87D4B0}"/>
              </a:ext>
            </a:extLst>
          </p:cNvPr>
          <p:cNvSpPr>
            <a:spLocks noGrp="1"/>
          </p:cNvSpPr>
          <p:nvPr>
            <p:ph type="title"/>
          </p:nvPr>
        </p:nvSpPr>
        <p:spPr/>
        <p:txBody>
          <a:bodyPr/>
          <a:lstStyle/>
          <a:p>
            <a:r>
              <a:rPr lang="en-US" altLang="zh-CN" dirty="0"/>
              <a:t>Chain</a:t>
            </a:r>
            <a:r>
              <a:rPr lang="zh-CN" altLang="en-US" dirty="0"/>
              <a:t> </a:t>
            </a:r>
            <a:r>
              <a:rPr lang="en-US" altLang="zh-CN" dirty="0"/>
              <a:t>of</a:t>
            </a:r>
            <a:r>
              <a:rPr lang="zh-CN" altLang="en-US" dirty="0"/>
              <a:t> </a:t>
            </a:r>
            <a:r>
              <a:rPr lang="en-US" altLang="zh-CN" dirty="0"/>
              <a:t>Thought</a:t>
            </a:r>
            <a:r>
              <a:rPr lang="zh-CN" altLang="en-US" dirty="0"/>
              <a:t> </a:t>
            </a:r>
            <a:r>
              <a:rPr lang="en-US" altLang="zh-CN" dirty="0"/>
              <a:t>Prompting</a:t>
            </a:r>
            <a:r>
              <a:rPr lang="zh-CN" altLang="en-US" dirty="0"/>
              <a:t> </a:t>
            </a:r>
            <a:r>
              <a:rPr lang="en-US" altLang="zh-CN" dirty="0"/>
              <a:t>(Wei</a:t>
            </a:r>
            <a:r>
              <a:rPr lang="zh-CN" altLang="en-US" dirty="0"/>
              <a:t> </a:t>
            </a:r>
            <a:r>
              <a:rPr lang="en-US" altLang="zh-CN" dirty="0"/>
              <a:t>et</a:t>
            </a:r>
            <a:r>
              <a:rPr lang="zh-CN" altLang="en-US" dirty="0"/>
              <a:t> </a:t>
            </a:r>
            <a:r>
              <a:rPr lang="en-US" altLang="zh-CN" dirty="0"/>
              <a:t>al.</a:t>
            </a:r>
            <a:r>
              <a:rPr lang="zh-CN" altLang="en-US" dirty="0"/>
              <a:t> </a:t>
            </a:r>
            <a:r>
              <a:rPr lang="en-US" altLang="zh-CN" dirty="0"/>
              <a:t>2022)</a:t>
            </a:r>
            <a:endParaRPr lang="en-CN" dirty="0"/>
          </a:p>
        </p:txBody>
      </p:sp>
      <p:sp>
        <p:nvSpPr>
          <p:cNvPr id="3" name="Content Placeholder 2">
            <a:extLst>
              <a:ext uri="{FF2B5EF4-FFF2-40B4-BE49-F238E27FC236}">
                <a16:creationId xmlns:a16="http://schemas.microsoft.com/office/drawing/2014/main" id="{C716433A-FF2D-2F68-D6CF-27718F6A791B}"/>
              </a:ext>
            </a:extLst>
          </p:cNvPr>
          <p:cNvSpPr>
            <a:spLocks noGrp="1"/>
          </p:cNvSpPr>
          <p:nvPr>
            <p:ph idx="1"/>
          </p:nvPr>
        </p:nvSpPr>
        <p:spPr>
          <a:xfrm>
            <a:off x="838200" y="1690688"/>
            <a:ext cx="10515600" cy="4351338"/>
          </a:xfrm>
        </p:spPr>
        <p:txBody>
          <a:bodyPr>
            <a:normAutofit/>
          </a:bodyPr>
          <a:lstStyle/>
          <a:p>
            <a:pPr>
              <a:buFont typeface="Arial" panose="020B0604020202020204" pitchFamily="34" charset="0"/>
              <a:buChar char="•"/>
            </a:pPr>
            <a:r>
              <a:rPr lang="en-US" dirty="0"/>
              <a:t>Inciter le </a:t>
            </a:r>
            <a:r>
              <a:rPr lang="en-US" dirty="0" err="1"/>
              <a:t>modèle</a:t>
            </a:r>
            <a:r>
              <a:rPr lang="en-US" dirty="0"/>
              <a:t> à </a:t>
            </a:r>
            <a:r>
              <a:rPr lang="en-US" dirty="0" err="1"/>
              <a:t>expliquer</a:t>
            </a:r>
            <a:r>
              <a:rPr lang="en-US" dirty="0"/>
              <a:t> son </a:t>
            </a:r>
            <a:r>
              <a:rPr lang="en-US" dirty="0" err="1"/>
              <a:t>raisonnement</a:t>
            </a:r>
            <a:r>
              <a:rPr lang="en-US" dirty="0"/>
              <a:t> </a:t>
            </a:r>
            <a:r>
              <a:rPr lang="en-US" dirty="0" err="1"/>
              <a:t>avant</a:t>
            </a:r>
            <a:r>
              <a:rPr lang="en-US" dirty="0"/>
              <a:t> de </a:t>
            </a:r>
            <a:r>
              <a:rPr lang="en-US" dirty="0" err="1"/>
              <a:t>générer</a:t>
            </a:r>
            <a:r>
              <a:rPr lang="en-US" dirty="0"/>
              <a:t> </a:t>
            </a:r>
            <a:r>
              <a:rPr lang="en-US" dirty="0" err="1"/>
              <a:t>une</a:t>
            </a:r>
            <a:r>
              <a:rPr lang="en-US" dirty="0"/>
              <a:t> </a:t>
            </a:r>
            <a:r>
              <a:rPr lang="en-US" dirty="0" err="1"/>
              <a:t>réponse</a:t>
            </a:r>
            <a:endParaRPr lang="en-US" dirty="0"/>
          </a:p>
          <a:p>
            <a:endParaRPr lang="en-US" dirty="0"/>
          </a:p>
          <a:p>
            <a:endParaRPr lang="en-US" dirty="0"/>
          </a:p>
          <a:p>
            <a:endParaRPr lang="en-US" dirty="0"/>
          </a:p>
          <a:p>
            <a:endParaRPr lang="en-US" dirty="0"/>
          </a:p>
          <a:p>
            <a:endParaRPr lang="en-US" dirty="0"/>
          </a:p>
          <a:p>
            <a:endParaRPr lang="en-US" dirty="0"/>
          </a:p>
          <a:p>
            <a:pPr marL="0" indent="0">
              <a:buNone/>
            </a:pPr>
            <a:endParaRPr lang="en-US" dirty="0"/>
          </a:p>
          <a:p>
            <a:endParaRPr lang="en-US" dirty="0"/>
          </a:p>
          <a:p>
            <a:endParaRPr lang="en-CN" dirty="0"/>
          </a:p>
        </p:txBody>
      </p:sp>
      <p:pic>
        <p:nvPicPr>
          <p:cNvPr id="4" name="Picture 3">
            <a:extLst>
              <a:ext uri="{FF2B5EF4-FFF2-40B4-BE49-F238E27FC236}">
                <a16:creationId xmlns:a16="http://schemas.microsoft.com/office/drawing/2014/main" id="{BFC2F15D-F72F-3F1D-5F2B-71AFA2E6DFF4}"/>
              </a:ext>
            </a:extLst>
          </p:cNvPr>
          <p:cNvPicPr>
            <a:picLocks noChangeAspect="1"/>
          </p:cNvPicPr>
          <p:nvPr/>
        </p:nvPicPr>
        <p:blipFill>
          <a:blip r:embed="rId2"/>
          <a:stretch>
            <a:fillRect/>
          </a:stretch>
        </p:blipFill>
        <p:spPr>
          <a:xfrm>
            <a:off x="2496670" y="2445085"/>
            <a:ext cx="6318624" cy="3499956"/>
          </a:xfrm>
          <a:prstGeom prst="rect">
            <a:avLst/>
          </a:prstGeom>
        </p:spPr>
      </p:pic>
    </p:spTree>
    <p:extLst>
      <p:ext uri="{BB962C8B-B14F-4D97-AF65-F5344CB8AC3E}">
        <p14:creationId xmlns:p14="http://schemas.microsoft.com/office/powerpoint/2010/main" val="6268597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4053D-CDB8-659D-9A53-BB7BBC0CC903}"/>
              </a:ext>
            </a:extLst>
          </p:cNvPr>
          <p:cNvSpPr>
            <a:spLocks noGrp="1"/>
          </p:cNvSpPr>
          <p:nvPr>
            <p:ph type="title"/>
          </p:nvPr>
        </p:nvSpPr>
        <p:spPr/>
        <p:txBody>
          <a:bodyPr/>
          <a:lstStyle/>
          <a:p>
            <a:r>
              <a:rPr lang="en-US" altLang="zh-CN" dirty="0"/>
              <a:t>Unsupervised</a:t>
            </a:r>
            <a:r>
              <a:rPr lang="zh-CN" altLang="en-US" dirty="0"/>
              <a:t> </a:t>
            </a:r>
            <a:r>
              <a:rPr lang="en-US" altLang="zh-CN" dirty="0"/>
              <a:t>Chain-of-thought</a:t>
            </a:r>
            <a:r>
              <a:rPr lang="zh-CN" altLang="en-US" dirty="0"/>
              <a:t> </a:t>
            </a:r>
            <a:r>
              <a:rPr lang="en-US" altLang="zh-CN" dirty="0"/>
              <a:t>Prompting</a:t>
            </a:r>
            <a:r>
              <a:rPr lang="zh-CN" altLang="en-US" dirty="0"/>
              <a:t> </a:t>
            </a:r>
            <a:r>
              <a:rPr lang="en-US" altLang="zh-CN" dirty="0"/>
              <a:t>(Kojima</a:t>
            </a:r>
            <a:r>
              <a:rPr lang="zh-CN" altLang="en-US" dirty="0"/>
              <a:t> </a:t>
            </a:r>
            <a:r>
              <a:rPr lang="en-US" altLang="zh-CN" dirty="0"/>
              <a:t>et</a:t>
            </a:r>
            <a:r>
              <a:rPr lang="zh-CN" altLang="en-US" dirty="0"/>
              <a:t> </a:t>
            </a:r>
            <a:r>
              <a:rPr lang="en-US" altLang="zh-CN" dirty="0"/>
              <a:t>al.</a:t>
            </a:r>
            <a:r>
              <a:rPr lang="zh-CN" altLang="en-US" dirty="0"/>
              <a:t> </a:t>
            </a:r>
            <a:r>
              <a:rPr lang="en-US" altLang="zh-CN" dirty="0"/>
              <a:t>2022)</a:t>
            </a:r>
            <a:endParaRPr lang="en-CN" dirty="0"/>
          </a:p>
        </p:txBody>
      </p:sp>
      <p:sp>
        <p:nvSpPr>
          <p:cNvPr id="3" name="Content Placeholder 2">
            <a:extLst>
              <a:ext uri="{FF2B5EF4-FFF2-40B4-BE49-F238E27FC236}">
                <a16:creationId xmlns:a16="http://schemas.microsoft.com/office/drawing/2014/main" id="{448C883C-E551-B3F0-1082-7822F7C7CC50}"/>
              </a:ext>
            </a:extLst>
          </p:cNvPr>
          <p:cNvSpPr>
            <a:spLocks noGrp="1"/>
          </p:cNvSpPr>
          <p:nvPr>
            <p:ph idx="1"/>
          </p:nvPr>
        </p:nvSpPr>
        <p:spPr>
          <a:xfrm>
            <a:off x="838200" y="1777813"/>
            <a:ext cx="10515600" cy="4351338"/>
          </a:xfrm>
        </p:spPr>
        <p:txBody>
          <a:bodyPr/>
          <a:lstStyle/>
          <a:p>
            <a:r>
              <a:rPr lang="en-US" altLang="zh-CN" dirty="0" err="1"/>
              <a:t>Ajouter</a:t>
            </a:r>
            <a:r>
              <a:rPr lang="en-US" altLang="zh-CN" dirty="0"/>
              <a:t> un prompt pour encourager le </a:t>
            </a:r>
            <a:r>
              <a:rPr lang="en-US" altLang="zh-CN" dirty="0" err="1"/>
              <a:t>modèle</a:t>
            </a:r>
            <a:r>
              <a:rPr lang="en-US" altLang="zh-CN" dirty="0"/>
              <a:t> à </a:t>
            </a:r>
            <a:r>
              <a:rPr lang="en-US" altLang="zh-CN" dirty="0" err="1"/>
              <a:t>générer</a:t>
            </a:r>
            <a:r>
              <a:rPr lang="en-US" altLang="zh-CN" dirty="0"/>
              <a:t> des explications </a:t>
            </a:r>
            <a:r>
              <a:rPr lang="en-US" altLang="zh-CN" dirty="0" err="1"/>
              <a:t>avant</a:t>
            </a:r>
            <a:r>
              <a:rPr lang="en-US" altLang="zh-CN" dirty="0"/>
              <a:t> de </a:t>
            </a:r>
            <a:r>
              <a:rPr lang="en-US" altLang="zh-CN" dirty="0" err="1"/>
              <a:t>produire</a:t>
            </a:r>
            <a:r>
              <a:rPr lang="en-US" altLang="zh-CN" dirty="0"/>
              <a:t> la </a:t>
            </a:r>
            <a:r>
              <a:rPr lang="en-US" altLang="zh-CN" dirty="0" err="1"/>
              <a:t>réponse</a:t>
            </a:r>
            <a:endParaRPr lang="en-US" altLang="zh-CN" dirty="0"/>
          </a:p>
        </p:txBody>
      </p:sp>
      <p:pic>
        <p:nvPicPr>
          <p:cNvPr id="4" name="Picture 3">
            <a:extLst>
              <a:ext uri="{FF2B5EF4-FFF2-40B4-BE49-F238E27FC236}">
                <a16:creationId xmlns:a16="http://schemas.microsoft.com/office/drawing/2014/main" id="{89FF4C6A-800F-D986-A015-94DD5D8B4B46}"/>
              </a:ext>
            </a:extLst>
          </p:cNvPr>
          <p:cNvPicPr>
            <a:picLocks noChangeAspect="1"/>
          </p:cNvPicPr>
          <p:nvPr/>
        </p:nvPicPr>
        <p:blipFill>
          <a:blip r:embed="rId2"/>
          <a:stretch>
            <a:fillRect/>
          </a:stretch>
        </p:blipFill>
        <p:spPr>
          <a:xfrm>
            <a:off x="2191870" y="2628439"/>
            <a:ext cx="7364506" cy="3605003"/>
          </a:xfrm>
          <a:prstGeom prst="rect">
            <a:avLst/>
          </a:prstGeom>
        </p:spPr>
      </p:pic>
    </p:spTree>
    <p:extLst>
      <p:ext uri="{BB962C8B-B14F-4D97-AF65-F5344CB8AC3E}">
        <p14:creationId xmlns:p14="http://schemas.microsoft.com/office/powerpoint/2010/main" val="3273313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8059E-F3AD-4ACA-2558-CA4996FB2D4C}"/>
              </a:ext>
            </a:extLst>
          </p:cNvPr>
          <p:cNvSpPr>
            <a:spLocks noGrp="1"/>
          </p:cNvSpPr>
          <p:nvPr>
            <p:ph type="title"/>
          </p:nvPr>
        </p:nvSpPr>
        <p:spPr/>
        <p:txBody>
          <a:bodyPr/>
          <a:lstStyle/>
          <a:p>
            <a:r>
              <a:rPr lang="en-US" b="1" dirty="0" err="1"/>
              <a:t>Apprentissage</a:t>
            </a:r>
            <a:r>
              <a:rPr lang="en-US" b="1" dirty="0"/>
              <a:t> Multi-</a:t>
            </a:r>
            <a:r>
              <a:rPr lang="en-US" b="1" dirty="0" err="1"/>
              <a:t>tâches</a:t>
            </a:r>
            <a:r>
              <a:rPr lang="en-US" b="1" dirty="0"/>
              <a:t> Standard</a:t>
            </a:r>
            <a:endParaRPr lang="en-CN" dirty="0"/>
          </a:p>
        </p:txBody>
      </p:sp>
      <p:sp>
        <p:nvSpPr>
          <p:cNvPr id="3" name="Content Placeholder 2">
            <a:extLst>
              <a:ext uri="{FF2B5EF4-FFF2-40B4-BE49-F238E27FC236}">
                <a16:creationId xmlns:a16="http://schemas.microsoft.com/office/drawing/2014/main" id="{9CEA753E-12E2-8D9D-499F-F4139D7AEFEE}"/>
              </a:ext>
            </a:extLst>
          </p:cNvPr>
          <p:cNvSpPr>
            <a:spLocks noGrp="1"/>
          </p:cNvSpPr>
          <p:nvPr>
            <p:ph idx="1"/>
          </p:nvPr>
        </p:nvSpPr>
        <p:spPr/>
        <p:txBody>
          <a:bodyPr/>
          <a:lstStyle/>
          <a:p>
            <a:pPr>
              <a:buFont typeface="Arial" panose="020B0604020202020204" pitchFamily="34" charset="0"/>
              <a:buChar char="•"/>
            </a:pPr>
            <a:r>
              <a:rPr lang="en-US" dirty="0" err="1"/>
              <a:t>Entraîner</a:t>
            </a:r>
            <a:r>
              <a:rPr lang="en-US" dirty="0"/>
              <a:t> un </a:t>
            </a:r>
            <a:r>
              <a:rPr lang="en-US" dirty="0" err="1"/>
              <a:t>réseau</a:t>
            </a:r>
            <a:r>
              <a:rPr lang="en-US" dirty="0"/>
              <a:t> neuronal pour </a:t>
            </a:r>
            <a:r>
              <a:rPr lang="en-US" dirty="0" err="1"/>
              <a:t>plusieurs</a:t>
            </a:r>
            <a:r>
              <a:rPr lang="en-US" dirty="0"/>
              <a:t> </a:t>
            </a:r>
            <a:r>
              <a:rPr lang="en-US" dirty="0" err="1"/>
              <a:t>tâches</a:t>
            </a:r>
            <a:r>
              <a:rPr lang="en-US" dirty="0"/>
              <a:t> </a:t>
            </a:r>
            <a:r>
              <a:rPr lang="en-US" dirty="0" err="1"/>
              <a:t>différentes</a:t>
            </a:r>
            <a:endParaRPr lang="en-US" dirty="0"/>
          </a:p>
        </p:txBody>
      </p:sp>
      <p:pic>
        <p:nvPicPr>
          <p:cNvPr id="6" name="Picture 5">
            <a:extLst>
              <a:ext uri="{FF2B5EF4-FFF2-40B4-BE49-F238E27FC236}">
                <a16:creationId xmlns:a16="http://schemas.microsoft.com/office/drawing/2014/main" id="{6E25572E-9036-5063-DC11-D9488EE8CE3A}"/>
              </a:ext>
            </a:extLst>
          </p:cNvPr>
          <p:cNvPicPr>
            <a:picLocks noChangeAspect="1"/>
          </p:cNvPicPr>
          <p:nvPr/>
        </p:nvPicPr>
        <p:blipFill>
          <a:blip r:embed="rId2"/>
          <a:stretch>
            <a:fillRect/>
          </a:stretch>
        </p:blipFill>
        <p:spPr>
          <a:xfrm>
            <a:off x="1665941" y="2858593"/>
            <a:ext cx="7772400" cy="1807284"/>
          </a:xfrm>
          <a:prstGeom prst="rect">
            <a:avLst/>
          </a:prstGeom>
        </p:spPr>
      </p:pic>
    </p:spTree>
    <p:extLst>
      <p:ext uri="{BB962C8B-B14F-4D97-AF65-F5344CB8AC3E}">
        <p14:creationId xmlns:p14="http://schemas.microsoft.com/office/powerpoint/2010/main" val="39033269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FE49B-707E-8EB1-8A56-E629570E3AC4}"/>
              </a:ext>
            </a:extLst>
          </p:cNvPr>
          <p:cNvSpPr>
            <a:spLocks noGrp="1"/>
          </p:cNvSpPr>
          <p:nvPr>
            <p:ph type="title"/>
          </p:nvPr>
        </p:nvSpPr>
        <p:spPr/>
        <p:txBody>
          <a:bodyPr/>
          <a:lstStyle/>
          <a:p>
            <a:r>
              <a:rPr lang="en-US" b="1" dirty="0"/>
              <a:t>Directives pour </a:t>
            </a:r>
            <a:r>
              <a:rPr lang="en-US" b="1" dirty="0" err="1"/>
              <a:t>Créer</a:t>
            </a:r>
            <a:r>
              <a:rPr lang="en-US" b="1" dirty="0"/>
              <a:t> des Prompts </a:t>
            </a:r>
            <a:r>
              <a:rPr lang="en-US" b="1" dirty="0" err="1"/>
              <a:t>Efficaces</a:t>
            </a:r>
            <a:endParaRPr lang="en-US" dirty="0"/>
          </a:p>
        </p:txBody>
      </p:sp>
      <p:sp>
        <p:nvSpPr>
          <p:cNvPr id="5" name="TextBox 4">
            <a:extLst>
              <a:ext uri="{FF2B5EF4-FFF2-40B4-BE49-F238E27FC236}">
                <a16:creationId xmlns:a16="http://schemas.microsoft.com/office/drawing/2014/main" id="{08A9E442-33F1-A55D-1AFC-B57BB47419B7}"/>
              </a:ext>
            </a:extLst>
          </p:cNvPr>
          <p:cNvSpPr txBox="1"/>
          <p:nvPr/>
        </p:nvSpPr>
        <p:spPr>
          <a:xfrm>
            <a:off x="2450353" y="6359569"/>
            <a:ext cx="6096000" cy="369332"/>
          </a:xfrm>
          <a:prstGeom prst="rect">
            <a:avLst/>
          </a:prstGeom>
          <a:noFill/>
        </p:spPr>
        <p:txBody>
          <a:bodyPr wrap="square">
            <a:spAutoFit/>
          </a:bodyPr>
          <a:lstStyle/>
          <a:p>
            <a:r>
              <a:rPr lang="en-CN" dirty="0"/>
              <a:t>https://www.llama.com/docs/how-to-guides/prompting</a:t>
            </a:r>
          </a:p>
        </p:txBody>
      </p:sp>
      <p:sp>
        <p:nvSpPr>
          <p:cNvPr id="4" name="TextBox 3">
            <a:extLst>
              <a:ext uri="{FF2B5EF4-FFF2-40B4-BE49-F238E27FC236}">
                <a16:creationId xmlns:a16="http://schemas.microsoft.com/office/drawing/2014/main" id="{17ADBFA6-9BFC-4F70-13BD-4E135B507FA6}"/>
              </a:ext>
            </a:extLst>
          </p:cNvPr>
          <p:cNvSpPr txBox="1"/>
          <p:nvPr/>
        </p:nvSpPr>
        <p:spPr>
          <a:xfrm>
            <a:off x="838200" y="1690688"/>
            <a:ext cx="10827871" cy="4093428"/>
          </a:xfrm>
          <a:prstGeom prst="rect">
            <a:avLst/>
          </a:prstGeom>
          <a:noFill/>
        </p:spPr>
        <p:txBody>
          <a:bodyPr wrap="square">
            <a:spAutoFit/>
          </a:bodyPr>
          <a:lstStyle/>
          <a:p>
            <a:pPr marL="285750" indent="-285750">
              <a:buFont typeface="Arial" panose="020B0604020202020204" pitchFamily="34" charset="0"/>
              <a:buChar char="•"/>
            </a:pPr>
            <a:r>
              <a:rPr lang="en-US" sz="2000" b="1" dirty="0" err="1"/>
              <a:t>Soyez</a:t>
            </a:r>
            <a:r>
              <a:rPr lang="en-US" sz="2000" b="1" dirty="0"/>
              <a:t> </a:t>
            </a:r>
            <a:r>
              <a:rPr lang="en-US" sz="2000" b="1" dirty="0" err="1"/>
              <a:t>clair</a:t>
            </a:r>
            <a:r>
              <a:rPr lang="en-US" sz="2000" b="1" dirty="0"/>
              <a:t> et </a:t>
            </a:r>
            <a:r>
              <a:rPr lang="en-US" sz="2000" b="1" dirty="0" err="1"/>
              <a:t>concis</a:t>
            </a:r>
            <a:r>
              <a:rPr lang="en-US" sz="2000" dirty="0"/>
              <a:t> : </a:t>
            </a:r>
            <a:r>
              <a:rPr lang="en-US" sz="2000" dirty="0" err="1"/>
              <a:t>Assurez-vous</a:t>
            </a:r>
            <a:r>
              <a:rPr lang="en-US" sz="2000" dirty="0"/>
              <a:t> que les instructions </a:t>
            </a:r>
            <a:r>
              <a:rPr lang="en-US" sz="2000" dirty="0" err="1"/>
              <a:t>sont</a:t>
            </a:r>
            <a:r>
              <a:rPr lang="en-US" sz="2000" dirty="0"/>
              <a:t> </a:t>
            </a:r>
            <a:r>
              <a:rPr lang="en-US" sz="2000" dirty="0" err="1"/>
              <a:t>faciles</a:t>
            </a:r>
            <a:r>
              <a:rPr lang="en-US" sz="2000" dirty="0"/>
              <a:t> à </a:t>
            </a:r>
            <a:r>
              <a:rPr lang="en-US" sz="2000" dirty="0" err="1"/>
              <a:t>comprendre</a:t>
            </a:r>
            <a:r>
              <a:rPr lang="en-US" sz="2000" dirty="0"/>
              <a:t>, </a:t>
            </a:r>
            <a:r>
              <a:rPr lang="en-US" sz="2000" dirty="0" err="1"/>
              <a:t>fournissant</a:t>
            </a:r>
            <a:r>
              <a:rPr lang="en-US" sz="2000" dirty="0"/>
              <a:t> </a:t>
            </a:r>
            <a:r>
              <a:rPr lang="en-US" sz="2000" dirty="0" err="1"/>
              <a:t>suffisamment</a:t>
            </a:r>
            <a:r>
              <a:rPr lang="en-US" sz="2000" dirty="0"/>
              <a:t> </a:t>
            </a:r>
            <a:r>
              <a:rPr lang="en-US" sz="2000" dirty="0" err="1"/>
              <a:t>d’informations</a:t>
            </a:r>
            <a:r>
              <a:rPr lang="en-US" sz="2000" dirty="0"/>
              <a:t> pour que le </a:t>
            </a:r>
            <a:r>
              <a:rPr lang="en-US" sz="2000" dirty="0" err="1"/>
              <a:t>modèle</a:t>
            </a:r>
            <a:r>
              <a:rPr lang="en-US" sz="2000" dirty="0"/>
              <a:t> </a:t>
            </a:r>
            <a:r>
              <a:rPr lang="en-US" sz="2000" dirty="0" err="1"/>
              <a:t>génère</a:t>
            </a:r>
            <a:r>
              <a:rPr lang="en-US" sz="2000" dirty="0"/>
              <a:t> un </a:t>
            </a:r>
            <a:r>
              <a:rPr lang="en-US" sz="2000" dirty="0" err="1"/>
              <a:t>résultat</a:t>
            </a:r>
            <a:r>
              <a:rPr lang="en-US" sz="2000" dirty="0"/>
              <a:t> pertinent.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b="1" dirty="0" err="1"/>
              <a:t>Utilisez</a:t>
            </a:r>
            <a:r>
              <a:rPr lang="en-US" sz="2000" b="1" dirty="0"/>
              <a:t> des </a:t>
            </a:r>
            <a:r>
              <a:rPr lang="en-US" sz="2000" b="1" dirty="0" err="1"/>
              <a:t>exemples</a:t>
            </a:r>
            <a:r>
              <a:rPr lang="en-US" sz="2000" b="1" dirty="0"/>
              <a:t> </a:t>
            </a:r>
            <a:r>
              <a:rPr lang="en-US" sz="2000" b="1" dirty="0" err="1"/>
              <a:t>spécifiques</a:t>
            </a:r>
            <a:r>
              <a:rPr lang="en-US" sz="2000" dirty="0"/>
              <a:t> : </a:t>
            </a:r>
            <a:r>
              <a:rPr lang="en-US" sz="2000" dirty="0" err="1"/>
              <a:t>Donnez</a:t>
            </a:r>
            <a:r>
              <a:rPr lang="en-US" sz="2000" dirty="0"/>
              <a:t> des </a:t>
            </a:r>
            <a:r>
              <a:rPr lang="en-US" sz="2000" dirty="0" err="1"/>
              <a:t>exemples</a:t>
            </a:r>
            <a:r>
              <a:rPr lang="en-US" sz="2000" dirty="0"/>
              <a:t> précis pour aider le </a:t>
            </a:r>
            <a:r>
              <a:rPr lang="en-US" sz="2000" dirty="0" err="1"/>
              <a:t>modèle</a:t>
            </a:r>
            <a:r>
              <a:rPr lang="en-US" sz="2000" dirty="0"/>
              <a:t> à </a:t>
            </a:r>
            <a:r>
              <a:rPr lang="en-US" sz="2000" dirty="0" err="1"/>
              <a:t>mieux</a:t>
            </a:r>
            <a:r>
              <a:rPr lang="en-US" sz="2000" dirty="0"/>
              <a:t> </a:t>
            </a:r>
            <a:r>
              <a:rPr lang="en-US" sz="2000" dirty="0" err="1"/>
              <a:t>comprendre</a:t>
            </a:r>
            <a:r>
              <a:rPr lang="en-US" sz="2000" dirty="0"/>
              <a:t> le </a:t>
            </a:r>
            <a:r>
              <a:rPr lang="en-US" sz="2000" dirty="0" err="1"/>
              <a:t>résultat</a:t>
            </a:r>
            <a:r>
              <a:rPr lang="en-US" sz="2000" dirty="0"/>
              <a:t> </a:t>
            </a:r>
            <a:r>
              <a:rPr lang="en-US" sz="2000" dirty="0" err="1"/>
              <a:t>attendu</a:t>
            </a:r>
            <a:r>
              <a:rPr lang="en-US" sz="2000" dirty="0"/>
              <a: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b="1" dirty="0" err="1"/>
              <a:t>Variez</a:t>
            </a:r>
            <a:r>
              <a:rPr lang="en-US" sz="2000" b="1" dirty="0"/>
              <a:t> les instructions</a:t>
            </a:r>
            <a:r>
              <a:rPr lang="en-US" sz="2000" dirty="0"/>
              <a:t> : </a:t>
            </a:r>
            <a:r>
              <a:rPr lang="en-US" sz="2000" dirty="0" err="1"/>
              <a:t>Essayez</a:t>
            </a:r>
            <a:r>
              <a:rPr lang="en-US" sz="2000" dirty="0"/>
              <a:t> </a:t>
            </a:r>
            <a:r>
              <a:rPr lang="en-US" sz="2000" dirty="0" err="1"/>
              <a:t>différentes</a:t>
            </a:r>
            <a:r>
              <a:rPr lang="en-US" sz="2000" dirty="0"/>
              <a:t> instructions pour </a:t>
            </a:r>
            <a:r>
              <a:rPr lang="en-US" sz="2000" dirty="0" err="1"/>
              <a:t>obtenir</a:t>
            </a:r>
            <a:r>
              <a:rPr lang="en-US" sz="2000" dirty="0"/>
              <a:t> des </a:t>
            </a:r>
            <a:r>
              <a:rPr lang="en-US" sz="2000" dirty="0" err="1"/>
              <a:t>résultats</a:t>
            </a:r>
            <a:r>
              <a:rPr lang="en-US" sz="2000" dirty="0"/>
              <a:t> plus </a:t>
            </a:r>
            <a:r>
              <a:rPr lang="en-US" sz="2000" dirty="0" err="1"/>
              <a:t>diversifiés</a:t>
            </a:r>
            <a:r>
              <a:rPr lang="en-US" sz="2000" dirty="0"/>
              <a:t> et </a:t>
            </a:r>
            <a:r>
              <a:rPr lang="en-US" sz="2000" dirty="0" err="1"/>
              <a:t>créatifs</a:t>
            </a:r>
            <a:r>
              <a:rPr lang="en-US" sz="2000" dirty="0"/>
              <a: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b="1" dirty="0" err="1"/>
              <a:t>Testez</a:t>
            </a:r>
            <a:r>
              <a:rPr lang="en-US" sz="2000" b="1" dirty="0"/>
              <a:t> et </a:t>
            </a:r>
            <a:r>
              <a:rPr lang="en-US" sz="2000" b="1" dirty="0" err="1"/>
              <a:t>affinez</a:t>
            </a:r>
            <a:r>
              <a:rPr lang="en-US" sz="2000" dirty="0"/>
              <a:t> : </a:t>
            </a:r>
            <a:r>
              <a:rPr lang="en-US" sz="2000" dirty="0" err="1"/>
              <a:t>Affinez</a:t>
            </a:r>
            <a:r>
              <a:rPr lang="en-US" sz="2000" dirty="0"/>
              <a:t> les instructions </a:t>
            </a:r>
            <a:r>
              <a:rPr lang="en-US" sz="2000" dirty="0" err="1"/>
              <a:t>en</a:t>
            </a:r>
            <a:r>
              <a:rPr lang="en-US" sz="2000" dirty="0"/>
              <a:t> </a:t>
            </a:r>
            <a:r>
              <a:rPr lang="en-US" sz="2000" dirty="0" err="1"/>
              <a:t>fonction</a:t>
            </a:r>
            <a:r>
              <a:rPr lang="en-US" sz="2000" dirty="0"/>
              <a:t> des </a:t>
            </a:r>
            <a:r>
              <a:rPr lang="en-US" sz="2000" dirty="0" err="1"/>
              <a:t>résultats</a:t>
            </a:r>
            <a:r>
              <a:rPr lang="en-US" sz="2000" dirty="0"/>
              <a:t> des instructions </a:t>
            </a:r>
            <a:r>
              <a:rPr lang="en-US" sz="2000" dirty="0" err="1"/>
              <a:t>existantes</a:t>
            </a:r>
            <a:r>
              <a:rPr lang="en-US" sz="2000" dirty="0"/>
              <a: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b="1" dirty="0" err="1"/>
              <a:t>Utilisez</a:t>
            </a:r>
            <a:r>
              <a:rPr lang="en-US" sz="2000" b="1" dirty="0"/>
              <a:t> les retours</a:t>
            </a:r>
            <a:r>
              <a:rPr lang="en-US" sz="2000" dirty="0"/>
              <a:t> : </a:t>
            </a:r>
            <a:r>
              <a:rPr lang="en-US" sz="2000" dirty="0" err="1"/>
              <a:t>Servez-vous</a:t>
            </a:r>
            <a:r>
              <a:rPr lang="en-US" sz="2000" dirty="0"/>
              <a:t> des retours des </a:t>
            </a:r>
            <a:r>
              <a:rPr lang="en-US" sz="2000" dirty="0" err="1"/>
              <a:t>utilisateurs</a:t>
            </a:r>
            <a:r>
              <a:rPr lang="en-US" sz="2000" dirty="0"/>
              <a:t> </a:t>
            </a:r>
            <a:r>
              <a:rPr lang="en-US" sz="2000" dirty="0" err="1"/>
              <a:t>ou</a:t>
            </a:r>
            <a:r>
              <a:rPr lang="en-US" sz="2000" dirty="0"/>
              <a:t> </a:t>
            </a:r>
            <a:r>
              <a:rPr lang="en-US" sz="2000" dirty="0" err="1"/>
              <a:t>d’autres</a:t>
            </a:r>
            <a:r>
              <a:rPr lang="en-US" sz="2000" dirty="0"/>
              <a:t> </a:t>
            </a:r>
            <a:r>
              <a:rPr lang="en-US" sz="2000" dirty="0" err="1"/>
              <a:t>ressources</a:t>
            </a:r>
            <a:r>
              <a:rPr lang="en-US" sz="2000" dirty="0"/>
              <a:t> pour </a:t>
            </a:r>
            <a:r>
              <a:rPr lang="en-US" sz="2000" dirty="0" err="1"/>
              <a:t>améliorer</a:t>
            </a:r>
            <a:r>
              <a:rPr lang="en-US" sz="2000" dirty="0"/>
              <a:t> </a:t>
            </a:r>
            <a:r>
              <a:rPr lang="en-US" sz="2000" dirty="0" err="1"/>
              <a:t>continuellement</a:t>
            </a:r>
            <a:r>
              <a:rPr lang="en-US" sz="2000" dirty="0"/>
              <a:t> </a:t>
            </a:r>
            <a:r>
              <a:rPr lang="en-US" sz="2000" dirty="0" err="1"/>
              <a:t>vos</a:t>
            </a:r>
            <a:r>
              <a:rPr lang="en-US" sz="2000" dirty="0"/>
              <a:t> instructions.</a:t>
            </a:r>
          </a:p>
        </p:txBody>
      </p:sp>
    </p:spTree>
    <p:extLst>
      <p:ext uri="{BB962C8B-B14F-4D97-AF65-F5344CB8AC3E}">
        <p14:creationId xmlns:p14="http://schemas.microsoft.com/office/powerpoint/2010/main" val="39539018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E626E-9EC8-0012-FA51-E08A880FF028}"/>
              </a:ext>
            </a:extLst>
          </p:cNvPr>
          <p:cNvSpPr>
            <a:spLocks noGrp="1"/>
          </p:cNvSpPr>
          <p:nvPr>
            <p:ph type="title"/>
          </p:nvPr>
        </p:nvSpPr>
        <p:spPr/>
        <p:txBody>
          <a:bodyPr/>
          <a:lstStyle/>
          <a:p>
            <a:r>
              <a:rPr lang="en-US" altLang="zh-CN" dirty="0"/>
              <a:t>OpenAI</a:t>
            </a:r>
            <a:r>
              <a:rPr lang="zh-CN" altLang="en-US" dirty="0"/>
              <a:t> </a:t>
            </a:r>
            <a:r>
              <a:rPr lang="en-US" altLang="zh-CN" dirty="0"/>
              <a:t>o1</a:t>
            </a:r>
            <a:endParaRPr lang="en-CN" dirty="0"/>
          </a:p>
        </p:txBody>
      </p:sp>
      <p:sp>
        <p:nvSpPr>
          <p:cNvPr id="3" name="Content Placeholder 2">
            <a:extLst>
              <a:ext uri="{FF2B5EF4-FFF2-40B4-BE49-F238E27FC236}">
                <a16:creationId xmlns:a16="http://schemas.microsoft.com/office/drawing/2014/main" id="{68E88626-E740-5890-5F81-6C62BF54ED67}"/>
              </a:ext>
            </a:extLst>
          </p:cNvPr>
          <p:cNvSpPr>
            <a:spLocks noGrp="1"/>
          </p:cNvSpPr>
          <p:nvPr>
            <p:ph idx="1"/>
          </p:nvPr>
        </p:nvSpPr>
        <p:spPr>
          <a:xfrm>
            <a:off x="838200" y="1556683"/>
            <a:ext cx="10515600" cy="4351338"/>
          </a:xfrm>
        </p:spPr>
        <p:txBody>
          <a:bodyPr/>
          <a:lstStyle/>
          <a:p>
            <a:pPr>
              <a:buFont typeface="Arial" panose="020B0604020202020204" pitchFamily="34" charset="0"/>
              <a:buChar char="•"/>
            </a:pPr>
            <a:r>
              <a:rPr lang="en-US" b="1" dirty="0"/>
              <a:t>OpenAI o1</a:t>
            </a:r>
            <a:r>
              <a:rPr lang="en-US" dirty="0"/>
              <a:t> : un nouveau grand </a:t>
            </a:r>
            <a:r>
              <a:rPr lang="en-US" dirty="0" err="1"/>
              <a:t>modèle</a:t>
            </a:r>
            <a:r>
              <a:rPr lang="en-US" dirty="0"/>
              <a:t> de </a:t>
            </a:r>
            <a:r>
              <a:rPr lang="en-US" dirty="0" err="1"/>
              <a:t>langage</a:t>
            </a:r>
            <a:r>
              <a:rPr lang="en-US" dirty="0"/>
              <a:t> </a:t>
            </a:r>
            <a:r>
              <a:rPr lang="en-US" dirty="0" err="1"/>
              <a:t>entraîné</a:t>
            </a:r>
            <a:r>
              <a:rPr lang="en-US" dirty="0"/>
              <a:t> avec </a:t>
            </a:r>
            <a:r>
              <a:rPr lang="en-US" dirty="0" err="1"/>
              <a:t>l'apprentissage</a:t>
            </a:r>
            <a:r>
              <a:rPr lang="en-US" dirty="0"/>
              <a:t> par </a:t>
            </a:r>
            <a:r>
              <a:rPr lang="en-US" dirty="0" err="1"/>
              <a:t>renforcement</a:t>
            </a:r>
            <a:r>
              <a:rPr lang="en-US" dirty="0"/>
              <a:t> pour </a:t>
            </a:r>
            <a:r>
              <a:rPr lang="en-US" dirty="0" err="1"/>
              <a:t>effectuer</a:t>
            </a:r>
            <a:r>
              <a:rPr lang="en-US" dirty="0"/>
              <a:t> un </a:t>
            </a:r>
            <a:r>
              <a:rPr lang="en-US" dirty="0" err="1"/>
              <a:t>raisonnement</a:t>
            </a:r>
            <a:r>
              <a:rPr lang="en-US" dirty="0"/>
              <a:t> </a:t>
            </a:r>
            <a:r>
              <a:rPr lang="en-US" dirty="0" err="1"/>
              <a:t>complexe</a:t>
            </a:r>
            <a:r>
              <a:rPr lang="en-US" dirty="0"/>
              <a:t>. o1 </a:t>
            </a:r>
            <a:r>
              <a:rPr lang="en-US" dirty="0" err="1"/>
              <a:t>réfléchit</a:t>
            </a:r>
            <a:r>
              <a:rPr lang="en-US" dirty="0"/>
              <a:t> </a:t>
            </a:r>
            <a:r>
              <a:rPr lang="en-US" dirty="0" err="1"/>
              <a:t>avant</a:t>
            </a:r>
            <a:r>
              <a:rPr lang="en-US" dirty="0"/>
              <a:t> de </a:t>
            </a:r>
            <a:r>
              <a:rPr lang="en-US" dirty="0" err="1"/>
              <a:t>répondre</a:t>
            </a:r>
            <a:r>
              <a:rPr lang="en-US" dirty="0"/>
              <a:t> — il </a:t>
            </a:r>
            <a:r>
              <a:rPr lang="en-US" dirty="0" err="1"/>
              <a:t>peut</a:t>
            </a:r>
            <a:r>
              <a:rPr lang="en-US" dirty="0"/>
              <a:t> </a:t>
            </a:r>
            <a:r>
              <a:rPr lang="en-US" dirty="0" err="1"/>
              <a:t>produire</a:t>
            </a:r>
            <a:r>
              <a:rPr lang="en-US" dirty="0"/>
              <a:t> </a:t>
            </a:r>
            <a:r>
              <a:rPr lang="en-US" dirty="0" err="1"/>
              <a:t>une</a:t>
            </a:r>
            <a:r>
              <a:rPr lang="en-US" dirty="0"/>
              <a:t> longue </a:t>
            </a:r>
            <a:r>
              <a:rPr lang="en-US" dirty="0" err="1"/>
              <a:t>chaîne</a:t>
            </a:r>
            <a:r>
              <a:rPr lang="en-US" dirty="0"/>
              <a:t> de pensée interne </a:t>
            </a:r>
            <a:r>
              <a:rPr lang="en-US" dirty="0" err="1"/>
              <a:t>avant</a:t>
            </a:r>
            <a:r>
              <a:rPr lang="en-US" dirty="0"/>
              <a:t> de </a:t>
            </a:r>
            <a:r>
              <a:rPr lang="en-US" dirty="0" err="1"/>
              <a:t>répondre</a:t>
            </a:r>
            <a:r>
              <a:rPr lang="en-US" dirty="0"/>
              <a:t> à </a:t>
            </a:r>
            <a:r>
              <a:rPr lang="en-US" dirty="0" err="1"/>
              <a:t>l'utilisateur</a:t>
            </a:r>
            <a:r>
              <a:rPr lang="en-US" dirty="0"/>
              <a:t>.</a:t>
            </a:r>
          </a:p>
        </p:txBody>
      </p:sp>
    </p:spTree>
    <p:extLst>
      <p:ext uri="{BB962C8B-B14F-4D97-AF65-F5344CB8AC3E}">
        <p14:creationId xmlns:p14="http://schemas.microsoft.com/office/powerpoint/2010/main" val="28715705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A7EBC-CD99-282A-2178-07B2D5541886}"/>
              </a:ext>
            </a:extLst>
          </p:cNvPr>
          <p:cNvSpPr>
            <a:spLocks noGrp="1"/>
          </p:cNvSpPr>
          <p:nvPr>
            <p:ph type="title"/>
          </p:nvPr>
        </p:nvSpPr>
        <p:spPr/>
        <p:txBody>
          <a:bodyPr/>
          <a:lstStyle/>
          <a:p>
            <a:r>
              <a:rPr lang="en-US" b="1" dirty="0"/>
              <a:t>Performance par rapport au </a:t>
            </a:r>
            <a:r>
              <a:rPr lang="en-US" b="1" dirty="0" err="1"/>
              <a:t>calcul</a:t>
            </a:r>
            <a:r>
              <a:rPr lang="en-US" b="1" dirty="0"/>
              <a:t> </a:t>
            </a:r>
            <a:r>
              <a:rPr lang="en-US" b="1" dirty="0" err="1"/>
              <a:t>d'entraînement</a:t>
            </a:r>
            <a:r>
              <a:rPr lang="en-US" b="1" dirty="0"/>
              <a:t>/test</a:t>
            </a:r>
            <a:r>
              <a:rPr lang="en-US" dirty="0"/>
              <a:t> :</a:t>
            </a:r>
            <a:endParaRPr lang="en-CN" dirty="0"/>
          </a:p>
        </p:txBody>
      </p:sp>
      <p:sp>
        <p:nvSpPr>
          <p:cNvPr id="3" name="Content Placeholder 2">
            <a:extLst>
              <a:ext uri="{FF2B5EF4-FFF2-40B4-BE49-F238E27FC236}">
                <a16:creationId xmlns:a16="http://schemas.microsoft.com/office/drawing/2014/main" id="{5D9FAEB0-658B-A0B0-E6D4-067DAD8C7704}"/>
              </a:ext>
            </a:extLst>
          </p:cNvPr>
          <p:cNvSpPr>
            <a:spLocks noGrp="1"/>
          </p:cNvSpPr>
          <p:nvPr>
            <p:ph idx="1"/>
          </p:nvPr>
        </p:nvSpPr>
        <p:spPr>
          <a:xfrm>
            <a:off x="838200" y="1634378"/>
            <a:ext cx="10515600" cy="4351338"/>
          </a:xfrm>
        </p:spPr>
        <p:txBody>
          <a:bodyPr/>
          <a:lstStyle/>
          <a:p>
            <a:pPr>
              <a:buFont typeface="Arial" panose="020B0604020202020204" pitchFamily="34" charset="0"/>
              <a:buChar char="•"/>
            </a:pPr>
            <a:r>
              <a:rPr lang="en-US" altLang="zh-CN" dirty="0"/>
              <a:t>L</a:t>
            </a:r>
            <a:r>
              <a:rPr lang="en-US" dirty="0"/>
              <a:t>es performances de o1 </a:t>
            </a:r>
            <a:r>
              <a:rPr lang="en-US" dirty="0" err="1"/>
              <a:t>s'améliorent</a:t>
            </a:r>
            <a:r>
              <a:rPr lang="en-US" dirty="0"/>
              <a:t> </a:t>
            </a:r>
            <a:r>
              <a:rPr lang="en-US" dirty="0" err="1"/>
              <a:t>progressivement</a:t>
            </a:r>
            <a:r>
              <a:rPr lang="en-US" dirty="0"/>
              <a:t> avec le </a:t>
            </a:r>
            <a:r>
              <a:rPr lang="en-US" dirty="0" err="1"/>
              <a:t>calcul</a:t>
            </a:r>
            <a:r>
              <a:rPr lang="en-US" dirty="0"/>
              <a:t> </a:t>
            </a:r>
            <a:r>
              <a:rPr lang="en-US" dirty="0" err="1"/>
              <a:t>effectué</a:t>
            </a:r>
            <a:r>
              <a:rPr lang="en-US" dirty="0"/>
              <a:t> </a:t>
            </a:r>
            <a:r>
              <a:rPr lang="en-US" dirty="0" err="1"/>
              <a:t>lors</a:t>
            </a:r>
            <a:r>
              <a:rPr lang="en-US" dirty="0"/>
              <a:t> de </a:t>
            </a:r>
            <a:r>
              <a:rPr lang="en-US" dirty="0" err="1"/>
              <a:t>l'entraînement</a:t>
            </a:r>
            <a:r>
              <a:rPr lang="en-US" dirty="0"/>
              <a:t> et </a:t>
            </a:r>
            <a:r>
              <a:rPr lang="en-US" dirty="0" err="1"/>
              <a:t>lors</a:t>
            </a:r>
            <a:r>
              <a:rPr lang="en-US" dirty="0"/>
              <a:t> du test.</a:t>
            </a:r>
          </a:p>
          <a:p>
            <a:br>
              <a:rPr lang="en-US" dirty="0"/>
            </a:br>
            <a:endParaRPr lang="en-US" dirty="0"/>
          </a:p>
          <a:p>
            <a:endParaRPr lang="en-CN" dirty="0"/>
          </a:p>
        </p:txBody>
      </p:sp>
      <p:pic>
        <p:nvPicPr>
          <p:cNvPr id="1026" name="Picture 2" descr="The image shows two scatter plots comparing &quot;o1 AIME accuracy&quot; during training and at test time. Both charts have &quot;pass@1 accuracy&quot; on the y-axis and compute (log scale) on the x-axis. The dots indicate increasing accuracy with more compute time.">
            <a:extLst>
              <a:ext uri="{FF2B5EF4-FFF2-40B4-BE49-F238E27FC236}">
                <a16:creationId xmlns:a16="http://schemas.microsoft.com/office/drawing/2014/main" id="{AE657F15-FA75-EE7C-8A4B-7E12478F93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5553" y="2493431"/>
            <a:ext cx="7482541" cy="4206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650939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1E2BD-B12D-3B62-0448-B22F4136CE69}"/>
              </a:ext>
            </a:extLst>
          </p:cNvPr>
          <p:cNvSpPr>
            <a:spLocks noGrp="1"/>
          </p:cNvSpPr>
          <p:nvPr>
            <p:ph type="title"/>
          </p:nvPr>
        </p:nvSpPr>
        <p:spPr/>
        <p:txBody>
          <a:bodyPr/>
          <a:lstStyle/>
          <a:p>
            <a:r>
              <a:rPr lang="en-US" altLang="zh-CN" dirty="0"/>
              <a:t>Prompt</a:t>
            </a:r>
            <a:r>
              <a:rPr lang="zh-CN" altLang="en-US" dirty="0"/>
              <a:t> </a:t>
            </a:r>
            <a:r>
              <a:rPr lang="en-US" altLang="zh-CN" dirty="0"/>
              <a:t>Engineering</a:t>
            </a:r>
            <a:r>
              <a:rPr lang="zh-CN" altLang="en-US" dirty="0"/>
              <a:t> </a:t>
            </a:r>
            <a:r>
              <a:rPr lang="en-US" altLang="zh-CN" dirty="0"/>
              <a:t>with</a:t>
            </a:r>
            <a:r>
              <a:rPr lang="zh-CN" altLang="en-US" dirty="0"/>
              <a:t> </a:t>
            </a:r>
            <a:r>
              <a:rPr lang="en-US" altLang="zh-CN" dirty="0"/>
              <a:t>Llama</a:t>
            </a:r>
            <a:r>
              <a:rPr lang="zh-CN" altLang="en-US" dirty="0"/>
              <a:t> </a:t>
            </a:r>
            <a:r>
              <a:rPr lang="en-US" altLang="zh-CN" dirty="0"/>
              <a:t>3</a:t>
            </a:r>
            <a:endParaRPr lang="en-CN" dirty="0"/>
          </a:p>
        </p:txBody>
      </p:sp>
      <p:sp>
        <p:nvSpPr>
          <p:cNvPr id="3" name="Content Placeholder 2">
            <a:extLst>
              <a:ext uri="{FF2B5EF4-FFF2-40B4-BE49-F238E27FC236}">
                <a16:creationId xmlns:a16="http://schemas.microsoft.com/office/drawing/2014/main" id="{6D023B88-9CB4-D194-3CE3-B507A6060105}"/>
              </a:ext>
            </a:extLst>
          </p:cNvPr>
          <p:cNvSpPr>
            <a:spLocks noGrp="1"/>
          </p:cNvSpPr>
          <p:nvPr>
            <p:ph idx="1"/>
          </p:nvPr>
        </p:nvSpPr>
        <p:spPr/>
        <p:txBody>
          <a:bodyPr/>
          <a:lstStyle/>
          <a:p>
            <a:r>
              <a:rPr lang="en-US" dirty="0">
                <a:hlinkClick r:id="rId2"/>
              </a:rPr>
              <a:t>https://github.com/amitsangani/Llama/blob/main/Llama_3_Prompt_Engineering</a:t>
            </a:r>
            <a:r>
              <a:rPr lang="en-US">
                <a:hlinkClick r:id="rId2"/>
              </a:rPr>
              <a:t>.ipynb</a:t>
            </a:r>
            <a:endParaRPr lang="en-US"/>
          </a:p>
          <a:p>
            <a:endParaRPr lang="en-US" dirty="0"/>
          </a:p>
          <a:p>
            <a:endParaRPr lang="en-CN" dirty="0"/>
          </a:p>
        </p:txBody>
      </p:sp>
    </p:spTree>
    <p:extLst>
      <p:ext uri="{BB962C8B-B14F-4D97-AF65-F5344CB8AC3E}">
        <p14:creationId xmlns:p14="http://schemas.microsoft.com/office/powerpoint/2010/main" val="20574294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3EA17-C5C7-4E58-684E-FAFD0E471E19}"/>
              </a:ext>
            </a:extLst>
          </p:cNvPr>
          <p:cNvSpPr>
            <a:spLocks noGrp="1"/>
          </p:cNvSpPr>
          <p:nvPr>
            <p:ph type="title"/>
          </p:nvPr>
        </p:nvSpPr>
        <p:spPr/>
        <p:txBody>
          <a:bodyPr/>
          <a:lstStyle/>
          <a:p>
            <a:r>
              <a:rPr lang="en-US" b="1" dirty="0"/>
              <a:t>Le processus global </a:t>
            </a:r>
            <a:r>
              <a:rPr lang="en-US" b="1" dirty="0" err="1"/>
              <a:t>d'entraînement</a:t>
            </a:r>
            <a:r>
              <a:rPr lang="en-US" b="1" dirty="0"/>
              <a:t> de ChatGPT</a:t>
            </a:r>
            <a:endParaRPr lang="en-US" dirty="0"/>
          </a:p>
        </p:txBody>
      </p:sp>
      <p:sp>
        <p:nvSpPr>
          <p:cNvPr id="3" name="Content Placeholder 2">
            <a:extLst>
              <a:ext uri="{FF2B5EF4-FFF2-40B4-BE49-F238E27FC236}">
                <a16:creationId xmlns:a16="http://schemas.microsoft.com/office/drawing/2014/main" id="{CEA2A80E-AC34-F28B-CD8C-1EA370FABF1E}"/>
              </a:ext>
            </a:extLst>
          </p:cNvPr>
          <p:cNvSpPr>
            <a:spLocks noGrp="1"/>
          </p:cNvSpPr>
          <p:nvPr>
            <p:ph idx="1"/>
          </p:nvPr>
        </p:nvSpPr>
        <p:spPr/>
        <p:txBody>
          <a:bodyPr/>
          <a:lstStyle/>
          <a:p>
            <a:endParaRPr lang="en-CN"/>
          </a:p>
        </p:txBody>
      </p:sp>
      <p:pic>
        <p:nvPicPr>
          <p:cNvPr id="2050" name="Picture 2" descr="Image">
            <a:extLst>
              <a:ext uri="{FF2B5EF4-FFF2-40B4-BE49-F238E27FC236}">
                <a16:creationId xmlns:a16="http://schemas.microsoft.com/office/drawing/2014/main" id="{37FB023A-5DCB-9C9D-2B2F-7CF2DB0BBF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4710" y="1540750"/>
            <a:ext cx="8245101" cy="4921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9379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Hans" dirty="0"/>
              <a:t>Merci!</a:t>
            </a:r>
            <a:endParaRPr lang="en-US" dirty="0"/>
          </a:p>
        </p:txBody>
      </p:sp>
      <p:sp>
        <p:nvSpPr>
          <p:cNvPr id="3" name="Content Placeholder 2"/>
          <p:cNvSpPr>
            <a:spLocks noGrp="1"/>
          </p:cNvSpPr>
          <p:nvPr>
            <p:ph idx="1"/>
          </p:nvPr>
        </p:nvSpPr>
        <p:spPr/>
        <p:txBody>
          <a:bodyPr/>
          <a:lstStyle/>
          <a:p>
            <a:pPr marL="0" indent="0">
              <a:buNone/>
            </a:pPr>
            <a:br>
              <a:rPr lang="en-CA" dirty="0"/>
            </a:br>
            <a:endParaRPr lang="en-US" dirty="0"/>
          </a:p>
        </p:txBody>
      </p:sp>
    </p:spTree>
    <p:extLst>
      <p:ext uri="{BB962C8B-B14F-4D97-AF65-F5344CB8AC3E}">
        <p14:creationId xmlns:p14="http://schemas.microsoft.com/office/powerpoint/2010/main" val="1344937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6A622-8ACF-2380-B8EA-2EDE5A64E2F2}"/>
              </a:ext>
            </a:extLst>
          </p:cNvPr>
          <p:cNvSpPr>
            <a:spLocks noGrp="1"/>
          </p:cNvSpPr>
          <p:nvPr>
            <p:ph type="title"/>
          </p:nvPr>
        </p:nvSpPr>
        <p:spPr/>
        <p:txBody>
          <a:bodyPr/>
          <a:lstStyle/>
          <a:p>
            <a:r>
              <a:rPr lang="en-US" altLang="zh-CN" dirty="0"/>
              <a:t>Pre-train</a:t>
            </a:r>
            <a:r>
              <a:rPr lang="zh-CN" altLang="en-US" dirty="0"/>
              <a:t> </a:t>
            </a:r>
            <a:r>
              <a:rPr lang="en-US" altLang="zh-CN" dirty="0"/>
              <a:t>and</a:t>
            </a:r>
            <a:r>
              <a:rPr lang="zh-CN" altLang="en-US" dirty="0"/>
              <a:t> </a:t>
            </a:r>
            <a:r>
              <a:rPr lang="en-US" altLang="zh-CN" dirty="0"/>
              <a:t>Fine-tune</a:t>
            </a:r>
            <a:r>
              <a:rPr lang="zh-CN" altLang="en-US" dirty="0"/>
              <a:t> </a:t>
            </a:r>
            <a:r>
              <a:rPr lang="en-US" altLang="zh-CN" dirty="0"/>
              <a:t>Framework</a:t>
            </a:r>
            <a:endParaRPr lang="en-CN" dirty="0"/>
          </a:p>
        </p:txBody>
      </p:sp>
      <p:sp>
        <p:nvSpPr>
          <p:cNvPr id="3" name="Content Placeholder 2">
            <a:extLst>
              <a:ext uri="{FF2B5EF4-FFF2-40B4-BE49-F238E27FC236}">
                <a16:creationId xmlns:a16="http://schemas.microsoft.com/office/drawing/2014/main" id="{912B3A3C-8AD2-B89E-F3E2-525FA961268E}"/>
              </a:ext>
            </a:extLst>
          </p:cNvPr>
          <p:cNvSpPr>
            <a:spLocks noGrp="1"/>
          </p:cNvSpPr>
          <p:nvPr>
            <p:ph idx="1"/>
          </p:nvPr>
        </p:nvSpPr>
        <p:spPr/>
        <p:txBody>
          <a:bodyPr/>
          <a:lstStyle/>
          <a:p>
            <a:pPr>
              <a:buFont typeface="Arial" panose="020B0604020202020204" pitchFamily="34" charset="0"/>
              <a:buChar char="•"/>
            </a:pPr>
            <a:r>
              <a:rPr lang="en-US" dirty="0" err="1"/>
              <a:t>Pré-entraîner</a:t>
            </a:r>
            <a:r>
              <a:rPr lang="en-US" dirty="0"/>
              <a:t> un </a:t>
            </a:r>
            <a:r>
              <a:rPr lang="en-US" dirty="0" err="1"/>
              <a:t>modèle</a:t>
            </a:r>
            <a:r>
              <a:rPr lang="en-US" dirty="0"/>
              <a:t> sur un ensemble de </a:t>
            </a:r>
            <a:r>
              <a:rPr lang="en-US" dirty="0" err="1"/>
              <a:t>tâches</a:t>
            </a:r>
            <a:r>
              <a:rPr lang="en-US" dirty="0"/>
              <a:t> </a:t>
            </a:r>
            <a:r>
              <a:rPr lang="en-US" dirty="0" err="1"/>
              <a:t>puis</a:t>
            </a:r>
            <a:r>
              <a:rPr lang="en-US" dirty="0"/>
              <a:t> </a:t>
            </a:r>
            <a:r>
              <a:rPr lang="en-US" dirty="0" err="1"/>
              <a:t>l'affiner</a:t>
            </a:r>
            <a:r>
              <a:rPr lang="en-US" dirty="0"/>
              <a:t> sur de </a:t>
            </a:r>
            <a:r>
              <a:rPr lang="en-US" dirty="0" err="1"/>
              <a:t>nouvelles</a:t>
            </a:r>
            <a:r>
              <a:rPr lang="en-US" dirty="0"/>
              <a:t> taches</a:t>
            </a:r>
          </a:p>
          <a:p>
            <a:pPr lvl="1"/>
            <a:r>
              <a:rPr lang="en-US" dirty="0"/>
              <a:t>Par </a:t>
            </a:r>
            <a:r>
              <a:rPr lang="en-US" dirty="0" err="1"/>
              <a:t>exemple</a:t>
            </a:r>
            <a:r>
              <a:rPr lang="en-US" dirty="0"/>
              <a:t> : </a:t>
            </a:r>
            <a:r>
              <a:rPr lang="en-US" dirty="0" err="1"/>
              <a:t>Pré-entraîner</a:t>
            </a:r>
            <a:r>
              <a:rPr lang="en-US" dirty="0"/>
              <a:t> un LLM </a:t>
            </a:r>
            <a:r>
              <a:rPr lang="en-US" dirty="0" err="1"/>
              <a:t>puis</a:t>
            </a:r>
            <a:r>
              <a:rPr lang="en-US" dirty="0"/>
              <a:t> </a:t>
            </a:r>
            <a:r>
              <a:rPr lang="en-US" dirty="0" err="1"/>
              <a:t>l'affiner</a:t>
            </a:r>
            <a:r>
              <a:rPr lang="en-US" dirty="0"/>
              <a:t> avec </a:t>
            </a:r>
            <a:r>
              <a:rPr lang="en-US" dirty="0" err="1"/>
              <a:t>une</a:t>
            </a:r>
            <a:r>
              <a:rPr lang="en-US" dirty="0"/>
              <a:t> </a:t>
            </a:r>
            <a:r>
              <a:rPr lang="en-US" dirty="0" err="1"/>
              <a:t>tâche</a:t>
            </a:r>
            <a:r>
              <a:rPr lang="en-US" dirty="0"/>
              <a:t> de classification</a:t>
            </a:r>
          </a:p>
          <a:p>
            <a:endParaRPr lang="en-CN" dirty="0"/>
          </a:p>
        </p:txBody>
      </p:sp>
      <p:pic>
        <p:nvPicPr>
          <p:cNvPr id="4" name="Picture 3">
            <a:extLst>
              <a:ext uri="{FF2B5EF4-FFF2-40B4-BE49-F238E27FC236}">
                <a16:creationId xmlns:a16="http://schemas.microsoft.com/office/drawing/2014/main" id="{C0DCAFCF-E49D-806C-13A8-8EB5AB29F276}"/>
              </a:ext>
            </a:extLst>
          </p:cNvPr>
          <p:cNvPicPr>
            <a:picLocks noChangeAspect="1"/>
          </p:cNvPicPr>
          <p:nvPr/>
        </p:nvPicPr>
        <p:blipFill>
          <a:blip r:embed="rId2"/>
          <a:stretch>
            <a:fillRect/>
          </a:stretch>
        </p:blipFill>
        <p:spPr>
          <a:xfrm>
            <a:off x="2024530" y="3536487"/>
            <a:ext cx="7772400" cy="2342953"/>
          </a:xfrm>
          <a:prstGeom prst="rect">
            <a:avLst/>
          </a:prstGeom>
        </p:spPr>
      </p:pic>
    </p:spTree>
    <p:extLst>
      <p:ext uri="{BB962C8B-B14F-4D97-AF65-F5344CB8AC3E}">
        <p14:creationId xmlns:p14="http://schemas.microsoft.com/office/powerpoint/2010/main" val="3077915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BE58C-DEFF-EE94-B7A8-CC0508957B34}"/>
              </a:ext>
            </a:extLst>
          </p:cNvPr>
          <p:cNvSpPr>
            <a:spLocks noGrp="1"/>
          </p:cNvSpPr>
          <p:nvPr>
            <p:ph type="title"/>
          </p:nvPr>
        </p:nvSpPr>
        <p:spPr/>
        <p:txBody>
          <a:bodyPr/>
          <a:lstStyle/>
          <a:p>
            <a:r>
              <a:rPr lang="en-US" altLang="zh-CN" dirty="0"/>
              <a:t>Full</a:t>
            </a:r>
            <a:r>
              <a:rPr lang="zh-CN" altLang="en-US" dirty="0"/>
              <a:t> </a:t>
            </a:r>
            <a:r>
              <a:rPr lang="en-US" altLang="zh-CN" dirty="0"/>
              <a:t>Fine-tuning</a:t>
            </a:r>
            <a:endParaRPr lang="en-CN" dirty="0"/>
          </a:p>
        </p:txBody>
      </p:sp>
      <p:sp>
        <p:nvSpPr>
          <p:cNvPr id="3" name="Content Placeholder 2">
            <a:extLst>
              <a:ext uri="{FF2B5EF4-FFF2-40B4-BE49-F238E27FC236}">
                <a16:creationId xmlns:a16="http://schemas.microsoft.com/office/drawing/2014/main" id="{107DF4B0-3551-E409-2764-8AEB06517803}"/>
              </a:ext>
            </a:extLst>
          </p:cNvPr>
          <p:cNvSpPr>
            <a:spLocks noGrp="1"/>
          </p:cNvSpPr>
          <p:nvPr>
            <p:ph idx="1"/>
          </p:nvPr>
        </p:nvSpPr>
        <p:spPr/>
        <p:txBody>
          <a:bodyPr/>
          <a:lstStyle/>
          <a:p>
            <a:r>
              <a:rPr lang="en-US" altLang="zh-CN" dirty="0"/>
              <a:t>Fine-tuning</a:t>
            </a:r>
            <a:r>
              <a:rPr lang="zh-CN" altLang="en-US" dirty="0"/>
              <a:t> </a:t>
            </a:r>
            <a:r>
              <a:rPr lang="en-US" dirty="0" err="1"/>
              <a:t>tous</a:t>
            </a:r>
            <a:r>
              <a:rPr lang="en-US" dirty="0"/>
              <a:t> les </a:t>
            </a:r>
            <a:r>
              <a:rPr lang="en-US" dirty="0" err="1"/>
              <a:t>paramètres</a:t>
            </a:r>
            <a:r>
              <a:rPr lang="en-US" dirty="0"/>
              <a:t> des LLMs </a:t>
            </a:r>
            <a:r>
              <a:rPr lang="en-US" dirty="0" err="1"/>
              <a:t>est</a:t>
            </a:r>
            <a:r>
              <a:rPr lang="en-US" dirty="0"/>
              <a:t> trop </a:t>
            </a:r>
            <a:r>
              <a:rPr lang="en-US" dirty="0" err="1"/>
              <a:t>coûteux</a:t>
            </a:r>
            <a:r>
              <a:rPr lang="en-US" dirty="0"/>
              <a:t>.</a:t>
            </a:r>
            <a:endParaRPr lang="en-US" altLang="zh-CN" dirty="0"/>
          </a:p>
          <a:p>
            <a:endParaRPr lang="en-CN" dirty="0"/>
          </a:p>
        </p:txBody>
      </p:sp>
      <p:pic>
        <p:nvPicPr>
          <p:cNvPr id="4" name="Picture 3">
            <a:extLst>
              <a:ext uri="{FF2B5EF4-FFF2-40B4-BE49-F238E27FC236}">
                <a16:creationId xmlns:a16="http://schemas.microsoft.com/office/drawing/2014/main" id="{E850BBE2-E956-DE35-E9D0-4ED29A2DB0AF}"/>
              </a:ext>
            </a:extLst>
          </p:cNvPr>
          <p:cNvPicPr>
            <a:picLocks noChangeAspect="1"/>
          </p:cNvPicPr>
          <p:nvPr/>
        </p:nvPicPr>
        <p:blipFill>
          <a:blip r:embed="rId2"/>
          <a:stretch>
            <a:fillRect/>
          </a:stretch>
        </p:blipFill>
        <p:spPr>
          <a:xfrm>
            <a:off x="1797423" y="2567630"/>
            <a:ext cx="7772400" cy="3408103"/>
          </a:xfrm>
          <a:prstGeom prst="rect">
            <a:avLst/>
          </a:prstGeom>
        </p:spPr>
      </p:pic>
    </p:spTree>
    <p:extLst>
      <p:ext uri="{BB962C8B-B14F-4D97-AF65-F5344CB8AC3E}">
        <p14:creationId xmlns:p14="http://schemas.microsoft.com/office/powerpoint/2010/main" val="162938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51CD8-207D-1C07-4E8B-63DC93E6E8DC}"/>
              </a:ext>
            </a:extLst>
          </p:cNvPr>
          <p:cNvSpPr>
            <a:spLocks noGrp="1"/>
          </p:cNvSpPr>
          <p:nvPr>
            <p:ph type="title"/>
          </p:nvPr>
        </p:nvSpPr>
        <p:spPr/>
        <p:txBody>
          <a:bodyPr/>
          <a:lstStyle/>
          <a:p>
            <a:r>
              <a:rPr lang="en-US" b="1" dirty="0"/>
              <a:t>Fine-tuning </a:t>
            </a:r>
            <a:r>
              <a:rPr lang="en-US" b="1" dirty="0" err="1"/>
              <a:t>efficace</a:t>
            </a:r>
            <a:r>
              <a:rPr lang="en-US" b="1" dirty="0"/>
              <a:t> </a:t>
            </a:r>
            <a:r>
              <a:rPr lang="en-US" b="1" dirty="0" err="1"/>
              <a:t>en</a:t>
            </a:r>
            <a:r>
              <a:rPr lang="en-US" b="1" dirty="0"/>
              <a:t> </a:t>
            </a:r>
            <a:r>
              <a:rPr lang="en-US" b="1" dirty="0" err="1"/>
              <a:t>termes</a:t>
            </a:r>
            <a:r>
              <a:rPr lang="en-US" b="1" dirty="0"/>
              <a:t> de </a:t>
            </a:r>
            <a:r>
              <a:rPr lang="en-US" b="1" dirty="0" err="1"/>
              <a:t>paramètres</a:t>
            </a:r>
            <a:endParaRPr lang="en-US" dirty="0"/>
          </a:p>
        </p:txBody>
      </p:sp>
      <p:sp>
        <p:nvSpPr>
          <p:cNvPr id="3" name="Content Placeholder 2">
            <a:extLst>
              <a:ext uri="{FF2B5EF4-FFF2-40B4-BE49-F238E27FC236}">
                <a16:creationId xmlns:a16="http://schemas.microsoft.com/office/drawing/2014/main" id="{6FFFD831-607B-F6A2-FD91-842A607693AB}"/>
              </a:ext>
            </a:extLst>
          </p:cNvPr>
          <p:cNvSpPr>
            <a:spLocks noGrp="1"/>
          </p:cNvSpPr>
          <p:nvPr>
            <p:ph idx="1"/>
          </p:nvPr>
        </p:nvSpPr>
        <p:spPr/>
        <p:txBody>
          <a:bodyPr/>
          <a:lstStyle/>
          <a:p>
            <a:pPr>
              <a:buFont typeface="Arial" panose="020B0604020202020204" pitchFamily="34" charset="0"/>
              <a:buChar char="•"/>
            </a:pPr>
            <a:r>
              <a:rPr lang="en-US" dirty="0"/>
              <a:t>Ne pas </a:t>
            </a:r>
            <a:r>
              <a:rPr lang="en-US" dirty="0" err="1"/>
              <a:t>ajuster</a:t>
            </a:r>
            <a:r>
              <a:rPr lang="en-US" dirty="0"/>
              <a:t> </a:t>
            </a:r>
            <a:r>
              <a:rPr lang="en-US" dirty="0" err="1"/>
              <a:t>tous</a:t>
            </a:r>
            <a:r>
              <a:rPr lang="en-US" dirty="0"/>
              <a:t> les </a:t>
            </a:r>
            <a:r>
              <a:rPr lang="en-US" dirty="0" err="1"/>
              <a:t>paramètres</a:t>
            </a:r>
            <a:r>
              <a:rPr lang="en-US" dirty="0"/>
              <a:t>, </a:t>
            </a:r>
            <a:r>
              <a:rPr lang="en-US" dirty="0" err="1"/>
              <a:t>mais</a:t>
            </a:r>
            <a:r>
              <a:rPr lang="en-US" dirty="0"/>
              <a:t> </a:t>
            </a:r>
            <a:r>
              <a:rPr lang="en-US" dirty="0" err="1"/>
              <a:t>seulement</a:t>
            </a:r>
            <a:r>
              <a:rPr lang="en-US" dirty="0"/>
              <a:t> </a:t>
            </a:r>
            <a:r>
              <a:rPr lang="en-US" dirty="0" err="1"/>
              <a:t>certains</a:t>
            </a:r>
            <a:endParaRPr lang="en-US" dirty="0"/>
          </a:p>
          <a:p>
            <a:pPr lvl="1"/>
            <a:endParaRPr lang="en-US" dirty="0"/>
          </a:p>
          <a:p>
            <a:pPr lvl="1"/>
            <a:r>
              <a:rPr lang="en-US" dirty="0"/>
              <a:t>Pr</a:t>
            </a:r>
            <a:r>
              <a:rPr lang="en-US" altLang="zh-CN" dirty="0"/>
              <a:t>ompt/prefix</a:t>
            </a:r>
            <a:r>
              <a:rPr lang="zh-CN" altLang="en-US" dirty="0"/>
              <a:t> </a:t>
            </a:r>
            <a:r>
              <a:rPr lang="en-US" altLang="zh-CN" dirty="0"/>
              <a:t>tuning</a:t>
            </a:r>
            <a:endParaRPr lang="en-CN" altLang="zh-CN" dirty="0"/>
          </a:p>
          <a:p>
            <a:pPr lvl="1"/>
            <a:endParaRPr lang="en-CN" altLang="zh-CN" dirty="0"/>
          </a:p>
          <a:p>
            <a:pPr lvl="1"/>
            <a:r>
              <a:rPr lang="en-US" altLang="zh-CN" dirty="0"/>
              <a:t>Adapters</a:t>
            </a:r>
            <a:r>
              <a:rPr lang="zh-CN" altLang="en-US" dirty="0"/>
              <a:t> </a:t>
            </a:r>
            <a:endParaRPr lang="en-CN" altLang="zh-CN" dirty="0"/>
          </a:p>
          <a:p>
            <a:pPr lvl="1"/>
            <a:endParaRPr lang="en-CN" altLang="zh-CN" dirty="0"/>
          </a:p>
          <a:p>
            <a:pPr lvl="1"/>
            <a:r>
              <a:rPr lang="en-US" altLang="zh-CN" dirty="0" err="1"/>
              <a:t>BitFit</a:t>
            </a:r>
            <a:endParaRPr lang="en-CN" altLang="zh-CN" dirty="0"/>
          </a:p>
          <a:p>
            <a:pPr lvl="1"/>
            <a:endParaRPr lang="en-CN" altLang="zh-CN" dirty="0"/>
          </a:p>
          <a:p>
            <a:pPr lvl="1"/>
            <a:r>
              <a:rPr lang="en-US" altLang="zh-CN" dirty="0" err="1"/>
              <a:t>LoRA</a:t>
            </a:r>
            <a:endParaRPr lang="en-US" altLang="zh-CN" dirty="0"/>
          </a:p>
        </p:txBody>
      </p:sp>
    </p:spTree>
    <p:extLst>
      <p:ext uri="{BB962C8B-B14F-4D97-AF65-F5344CB8AC3E}">
        <p14:creationId xmlns:p14="http://schemas.microsoft.com/office/powerpoint/2010/main" val="229054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4BFAF1-A788-F08C-7A63-4070CA1E4E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C5EA14-5D34-0863-631A-EC3AAD93BAAA}"/>
              </a:ext>
            </a:extLst>
          </p:cNvPr>
          <p:cNvSpPr>
            <a:spLocks noGrp="1"/>
          </p:cNvSpPr>
          <p:nvPr>
            <p:ph type="title"/>
          </p:nvPr>
        </p:nvSpPr>
        <p:spPr/>
        <p:txBody>
          <a:bodyPr/>
          <a:lstStyle/>
          <a:p>
            <a:r>
              <a:rPr lang="en-US" dirty="0"/>
              <a:t>Fine-tuning </a:t>
            </a:r>
            <a:r>
              <a:rPr lang="en-US" dirty="0" err="1"/>
              <a:t>efficace</a:t>
            </a:r>
            <a:r>
              <a:rPr lang="en-US" altLang="zh-CN" dirty="0"/>
              <a:t>:</a:t>
            </a:r>
            <a:r>
              <a:rPr lang="zh-CN" altLang="en-US" dirty="0"/>
              <a:t> </a:t>
            </a:r>
            <a:r>
              <a:rPr lang="en-US" altLang="zh-CN" dirty="0"/>
              <a:t>LoRa</a:t>
            </a:r>
            <a:r>
              <a:rPr lang="zh-CN" altLang="en-US" dirty="0"/>
              <a:t> </a:t>
            </a:r>
            <a:r>
              <a:rPr lang="en-US" altLang="zh-CN" dirty="0"/>
              <a:t>(Hu</a:t>
            </a:r>
            <a:r>
              <a:rPr lang="zh-CN" altLang="en-US" dirty="0"/>
              <a:t> </a:t>
            </a:r>
            <a:r>
              <a:rPr lang="en-US" altLang="zh-CN" dirty="0"/>
              <a:t>et</a:t>
            </a:r>
            <a:r>
              <a:rPr lang="zh-CN" altLang="en-US" dirty="0"/>
              <a:t> </a:t>
            </a:r>
            <a:r>
              <a:rPr lang="en-US" altLang="zh-CN" dirty="0"/>
              <a:t>al.</a:t>
            </a:r>
            <a:r>
              <a:rPr lang="zh-CN" altLang="en-US" dirty="0"/>
              <a:t> </a:t>
            </a:r>
            <a:r>
              <a:rPr lang="en-US" altLang="zh-CN" dirty="0"/>
              <a:t>2021)</a:t>
            </a:r>
            <a:endParaRPr lang="en-CN" dirty="0"/>
          </a:p>
        </p:txBody>
      </p:sp>
      <p:sp>
        <p:nvSpPr>
          <p:cNvPr id="3" name="Content Placeholder 2">
            <a:extLst>
              <a:ext uri="{FF2B5EF4-FFF2-40B4-BE49-F238E27FC236}">
                <a16:creationId xmlns:a16="http://schemas.microsoft.com/office/drawing/2014/main" id="{ACFE98E3-2A38-4CF6-52F5-E818F9A7FBB6}"/>
              </a:ext>
            </a:extLst>
          </p:cNvPr>
          <p:cNvSpPr>
            <a:spLocks noGrp="1"/>
          </p:cNvSpPr>
          <p:nvPr>
            <p:ph idx="1"/>
          </p:nvPr>
        </p:nvSpPr>
        <p:spPr/>
        <p:txBody>
          <a:bodyPr/>
          <a:lstStyle/>
          <a:p>
            <a:endParaRPr lang="en-CN" dirty="0"/>
          </a:p>
        </p:txBody>
      </p:sp>
      <p:pic>
        <p:nvPicPr>
          <p:cNvPr id="4" name="Picture 3">
            <a:extLst>
              <a:ext uri="{FF2B5EF4-FFF2-40B4-BE49-F238E27FC236}">
                <a16:creationId xmlns:a16="http://schemas.microsoft.com/office/drawing/2014/main" id="{7D696B64-FF77-0454-C4A5-5D5A952AA633}"/>
              </a:ext>
            </a:extLst>
          </p:cNvPr>
          <p:cNvPicPr>
            <a:picLocks noChangeAspect="1"/>
          </p:cNvPicPr>
          <p:nvPr/>
        </p:nvPicPr>
        <p:blipFill>
          <a:blip r:embed="rId2"/>
          <a:stretch>
            <a:fillRect/>
          </a:stretch>
        </p:blipFill>
        <p:spPr>
          <a:xfrm>
            <a:off x="1845233" y="2106966"/>
            <a:ext cx="8840197" cy="3788655"/>
          </a:xfrm>
          <a:prstGeom prst="rect">
            <a:avLst/>
          </a:prstGeom>
        </p:spPr>
      </p:pic>
    </p:spTree>
    <p:extLst>
      <p:ext uri="{BB962C8B-B14F-4D97-AF65-F5344CB8AC3E}">
        <p14:creationId xmlns:p14="http://schemas.microsoft.com/office/powerpoint/2010/main" val="3587404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CEE38-1DAD-07DA-76E8-4FF41B0E5911}"/>
              </a:ext>
            </a:extLst>
          </p:cNvPr>
          <p:cNvSpPr>
            <a:spLocks noGrp="1"/>
          </p:cNvSpPr>
          <p:nvPr>
            <p:ph type="title"/>
          </p:nvPr>
        </p:nvSpPr>
        <p:spPr/>
        <p:txBody>
          <a:bodyPr/>
          <a:lstStyle/>
          <a:p>
            <a:r>
              <a:rPr lang="en-US" altLang="zh-CN" dirty="0"/>
              <a:t>Prompting</a:t>
            </a:r>
            <a:endParaRPr lang="en-CN" dirty="0"/>
          </a:p>
        </p:txBody>
      </p:sp>
      <p:sp>
        <p:nvSpPr>
          <p:cNvPr id="3" name="Content Placeholder 2">
            <a:extLst>
              <a:ext uri="{FF2B5EF4-FFF2-40B4-BE49-F238E27FC236}">
                <a16:creationId xmlns:a16="http://schemas.microsoft.com/office/drawing/2014/main" id="{09443177-F6E5-E664-88EC-F1C2C5287F26}"/>
              </a:ext>
            </a:extLst>
          </p:cNvPr>
          <p:cNvSpPr>
            <a:spLocks noGrp="1"/>
          </p:cNvSpPr>
          <p:nvPr>
            <p:ph idx="1"/>
          </p:nvPr>
        </p:nvSpPr>
        <p:spPr/>
        <p:txBody>
          <a:bodyPr/>
          <a:lstStyle/>
          <a:p>
            <a:r>
              <a:rPr lang="en-US" altLang="zh-CN" dirty="0"/>
              <a:t>Fixer les </a:t>
            </a:r>
            <a:r>
              <a:rPr lang="en-US" altLang="zh-CN" dirty="0" err="1"/>
              <a:t>paramètres</a:t>
            </a:r>
            <a:r>
              <a:rPr lang="en-US" altLang="zh-CN" dirty="0"/>
              <a:t> du LLM, modifier les instructions</a:t>
            </a:r>
          </a:p>
          <a:p>
            <a:pPr lvl="1"/>
            <a:r>
              <a:rPr lang="en-US" altLang="zh-CN" dirty="0"/>
              <a:t>Des </a:t>
            </a:r>
            <a:r>
              <a:rPr lang="en-US" altLang="zh-CN" dirty="0" err="1"/>
              <a:t>exemples</a:t>
            </a:r>
            <a:r>
              <a:rPr lang="en-US" altLang="zh-CN" dirty="0"/>
              <a:t> </a:t>
            </a:r>
            <a:r>
              <a:rPr lang="en-US" altLang="zh-CN" dirty="0" err="1"/>
              <a:t>annotés</a:t>
            </a:r>
            <a:r>
              <a:rPr lang="en-US" altLang="zh-CN" dirty="0"/>
              <a:t> </a:t>
            </a:r>
            <a:r>
              <a:rPr lang="en-US" altLang="zh-CN" dirty="0" err="1"/>
              <a:t>spécifiques</a:t>
            </a:r>
            <a:r>
              <a:rPr lang="en-US" altLang="zh-CN" dirty="0"/>
              <a:t> à la </a:t>
            </a:r>
            <a:r>
              <a:rPr lang="en-US" altLang="zh-CN" dirty="0" err="1"/>
              <a:t>tâche</a:t>
            </a:r>
            <a:r>
              <a:rPr lang="en-US" altLang="zh-CN" dirty="0"/>
              <a:t> </a:t>
            </a:r>
            <a:r>
              <a:rPr lang="en-US" altLang="zh-CN" dirty="0" err="1"/>
              <a:t>peuvent</a:t>
            </a:r>
            <a:r>
              <a:rPr lang="en-US" altLang="zh-CN" dirty="0"/>
              <a:t> </a:t>
            </a:r>
            <a:r>
              <a:rPr lang="en-US" altLang="zh-CN" dirty="0" err="1"/>
              <a:t>être</a:t>
            </a:r>
            <a:r>
              <a:rPr lang="en-US" altLang="zh-CN" dirty="0"/>
              <a:t> </a:t>
            </a:r>
            <a:r>
              <a:rPr lang="en-US" altLang="zh-CN" dirty="0" err="1"/>
              <a:t>insérés</a:t>
            </a:r>
            <a:r>
              <a:rPr lang="en-US" altLang="zh-CN" dirty="0"/>
              <a:t> dans les Prompts</a:t>
            </a:r>
          </a:p>
        </p:txBody>
      </p:sp>
      <p:pic>
        <p:nvPicPr>
          <p:cNvPr id="4" name="Picture 2" descr="An illustration of three representative methods of prompting LLMs: In-context learning (top) which requires no parameter update of LLMs, Prompt tuning (middle) which adds new prompt tokens to LLMs and optimizes the prompt along with minimal parameter updates at the input layer of LLMs, and Instruction tuning (bottom) which fine-tunes LLMs over multiple tasks-specific prompts, also known as instructions.">
            <a:extLst>
              <a:ext uri="{FF2B5EF4-FFF2-40B4-BE49-F238E27FC236}">
                <a16:creationId xmlns:a16="http://schemas.microsoft.com/office/drawing/2014/main" id="{E090C7CA-4DC5-4310-D433-ED1854D7470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66730"/>
          <a:stretch/>
        </p:blipFill>
        <p:spPr bwMode="auto">
          <a:xfrm>
            <a:off x="513977" y="3078349"/>
            <a:ext cx="10795000" cy="124221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An illustration of three representative methods of prompting LLMs: In-context learning (top) which requires no parameter update of LLMs, Prompt tuning (middle) which adds new prompt tokens to LLMs and optimizes the prompt along with minimal parameter updates at the input layer of LLMs, and Instruction tuning (bottom) which fine-tunes LLMs over multiple tasks-specific prompts, also known as instructions.">
            <a:extLst>
              <a:ext uri="{FF2B5EF4-FFF2-40B4-BE49-F238E27FC236}">
                <a16:creationId xmlns:a16="http://schemas.microsoft.com/office/drawing/2014/main" id="{A8523401-C032-989B-6033-F20D11481B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9965" t="41618" b="35416"/>
          <a:stretch/>
        </p:blipFill>
        <p:spPr bwMode="auto">
          <a:xfrm>
            <a:off x="10440894" y="3429000"/>
            <a:ext cx="1083236" cy="857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21658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9494</TotalTime>
  <Words>1283</Words>
  <Application>Microsoft Macintosh PowerPoint</Application>
  <PresentationFormat>Widescreen</PresentationFormat>
  <Paragraphs>190</Paragraphs>
  <Slides>45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Calibri</vt:lpstr>
      <vt:lpstr>Calibri Light</vt:lpstr>
      <vt:lpstr>Helvetica</vt:lpstr>
      <vt:lpstr>Times New Roman</vt:lpstr>
      <vt:lpstr>Office Theme</vt:lpstr>
      <vt:lpstr>Large Language Models</vt:lpstr>
      <vt:lpstr>Aperçu de l'entraînement des LLMs</vt:lpstr>
      <vt:lpstr>Aperçu</vt:lpstr>
      <vt:lpstr>Apprentissage Multi-tâches Standard</vt:lpstr>
      <vt:lpstr>Pre-train and Fine-tune Framework</vt:lpstr>
      <vt:lpstr>Full Fine-tuning</vt:lpstr>
      <vt:lpstr>Fine-tuning efficace en termes de paramètres</vt:lpstr>
      <vt:lpstr>Fine-tuning efficace: LoRa (Hu et al. 2021)</vt:lpstr>
      <vt:lpstr>Prompting</vt:lpstr>
      <vt:lpstr>Instruction Tuning</vt:lpstr>
      <vt:lpstr>Aperçu</vt:lpstr>
      <vt:lpstr>Différentes tâches de la NLP</vt:lpstr>
      <vt:lpstr>Questionnement sans contexte</vt:lpstr>
      <vt:lpstr>Questionnement contextuel</vt:lpstr>
      <vt:lpstr>Génération de code</vt:lpstr>
      <vt:lpstr>Résumé de texte</vt:lpstr>
      <vt:lpstr>Extraction d'information</vt:lpstr>
      <vt:lpstr>Traduction automatique</vt:lpstr>
      <vt:lpstr>Décalage entre le pré-entraînement des LLMs et les applications en aval</vt:lpstr>
      <vt:lpstr>Instruction Tuning</vt:lpstr>
      <vt:lpstr>Instruction Tuning</vt:lpstr>
      <vt:lpstr>Construction de jeu de données d'instructions</vt:lpstr>
      <vt:lpstr>Construction de jeu de données d'instructions</vt:lpstr>
      <vt:lpstr>Génération automatique de données d'ajustement des instructions à partir des LLMs (Self-Instruct, Wang et al. 2022)</vt:lpstr>
      <vt:lpstr>Aperçu</vt:lpstr>
      <vt:lpstr>Qu'est-ce que le prompting ?</vt:lpstr>
      <vt:lpstr>Prompting de base (Radford et al. 2018)</vt:lpstr>
      <vt:lpstr>Flux de travail standard du prompting</vt:lpstr>
      <vt:lpstr>Modèles de prompt</vt:lpstr>
      <vt:lpstr>Prompts de chat</vt:lpstr>
      <vt:lpstr>Les prompts de chat en coulisses</vt:lpstr>
      <vt:lpstr>Prédiction de la réponse</vt:lpstr>
      <vt:lpstr>Post-traitement</vt:lpstr>
      <vt:lpstr>Instructions explicites</vt:lpstr>
      <vt:lpstr>Instructions explicites</vt:lpstr>
      <vt:lpstr>Instructions explicites</vt:lpstr>
      <vt:lpstr>Apprentissage en contexte / Prompting à quelques exemples (Brown et al. 2021)</vt:lpstr>
      <vt:lpstr>Chain of Thought Prompting (Wei et al. 2022)</vt:lpstr>
      <vt:lpstr>Unsupervised Chain-of-thought Prompting (Kojima et al. 2022)</vt:lpstr>
      <vt:lpstr>Directives pour Créer des Prompts Efficaces</vt:lpstr>
      <vt:lpstr>OpenAI o1</vt:lpstr>
      <vt:lpstr>Performance par rapport au calcul d'entraînement/test :</vt:lpstr>
      <vt:lpstr>Prompt Engineering with Llama 3</vt:lpstr>
      <vt:lpstr>Le processus global d'entraînement de ChatGPT</vt:lpstr>
      <vt:lpstr>Merci!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Understanding</dc:title>
  <dc:creator>Tang Jian</dc:creator>
  <cp:lastModifiedBy>Jian Tang</cp:lastModifiedBy>
  <cp:revision>48</cp:revision>
  <cp:lastPrinted>2022-03-10T04:22:17Z</cp:lastPrinted>
  <dcterms:created xsi:type="dcterms:W3CDTF">2020-03-11T00:30:07Z</dcterms:created>
  <dcterms:modified xsi:type="dcterms:W3CDTF">2024-10-31T20:36:52Z</dcterms:modified>
</cp:coreProperties>
</file>